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1"/>
  </p:notesMasterIdLst>
  <p:sldIdLst>
    <p:sldId id="256" r:id="rId2"/>
    <p:sldId id="680" r:id="rId3"/>
    <p:sldId id="573" r:id="rId4"/>
    <p:sldId id="1357" r:id="rId5"/>
    <p:sldId id="1386" r:id="rId6"/>
    <p:sldId id="1356" r:id="rId7"/>
    <p:sldId id="577" r:id="rId8"/>
    <p:sldId id="681" r:id="rId9"/>
    <p:sldId id="686" r:id="rId10"/>
    <p:sldId id="687" r:id="rId11"/>
    <p:sldId id="579" r:id="rId12"/>
    <p:sldId id="589" r:id="rId13"/>
    <p:sldId id="580" r:id="rId14"/>
    <p:sldId id="583" r:id="rId15"/>
    <p:sldId id="582" r:id="rId16"/>
    <p:sldId id="1360" r:id="rId17"/>
    <p:sldId id="1400" r:id="rId18"/>
    <p:sldId id="1397" r:id="rId19"/>
    <p:sldId id="1361" r:id="rId20"/>
    <p:sldId id="1363" r:id="rId21"/>
    <p:sldId id="1366" r:id="rId22"/>
    <p:sldId id="1367" r:id="rId23"/>
    <p:sldId id="1368" r:id="rId24"/>
    <p:sldId id="261" r:id="rId25"/>
    <p:sldId id="1369" r:id="rId26"/>
    <p:sldId id="1387" r:id="rId27"/>
    <p:sldId id="1310" r:id="rId28"/>
    <p:sldId id="1372" r:id="rId29"/>
    <p:sldId id="1371" r:id="rId30"/>
    <p:sldId id="626" r:id="rId31"/>
    <p:sldId id="1388" r:id="rId32"/>
    <p:sldId id="1374" r:id="rId33"/>
    <p:sldId id="1375" r:id="rId34"/>
    <p:sldId id="1389" r:id="rId35"/>
    <p:sldId id="635" r:id="rId36"/>
    <p:sldId id="1302" r:id="rId37"/>
    <p:sldId id="1398" r:id="rId38"/>
    <p:sldId id="1390" r:id="rId39"/>
    <p:sldId id="1377" r:id="rId40"/>
    <p:sldId id="1391" r:id="rId41"/>
    <p:sldId id="1378" r:id="rId42"/>
    <p:sldId id="1380" r:id="rId43"/>
    <p:sldId id="1379" r:id="rId44"/>
    <p:sldId id="1381" r:id="rId45"/>
    <p:sldId id="1382" r:id="rId46"/>
    <p:sldId id="1383" r:id="rId47"/>
    <p:sldId id="1384" r:id="rId48"/>
    <p:sldId id="1392" r:id="rId49"/>
    <p:sldId id="647" r:id="rId50"/>
    <p:sldId id="671" r:id="rId51"/>
    <p:sldId id="659" r:id="rId52"/>
    <p:sldId id="1396" r:id="rId53"/>
    <p:sldId id="1399" r:id="rId54"/>
    <p:sldId id="640" r:id="rId55"/>
    <p:sldId id="1303" r:id="rId56"/>
    <p:sldId id="1307" r:id="rId57"/>
    <p:sldId id="1304" r:id="rId58"/>
    <p:sldId id="1393" r:id="rId59"/>
    <p:sldId id="1385" r:id="rId60"/>
    <p:sldId id="1394" r:id="rId61"/>
    <p:sldId id="1365" r:id="rId62"/>
    <p:sldId id="264" r:id="rId63"/>
    <p:sldId id="1395" r:id="rId64"/>
    <p:sldId id="1403" r:id="rId65"/>
    <p:sldId id="1402" r:id="rId66"/>
    <p:sldId id="1401" r:id="rId67"/>
    <p:sldId id="677" r:id="rId68"/>
    <p:sldId id="632" r:id="rId69"/>
    <p:sldId id="584"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99"/>
    <p:restoredTop sz="94521"/>
  </p:normalViewPr>
  <p:slideViewPr>
    <p:cSldViewPr snapToGrid="0">
      <p:cViewPr varScale="1">
        <p:scale>
          <a:sx n="120" d="100"/>
          <a:sy n="120" d="100"/>
        </p:scale>
        <p:origin x="2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3823AA-CCED-7640-A931-8F1952BFE0B1}" type="datetimeFigureOut">
              <a:rPr lang="en-US" smtClean="0"/>
              <a:t>8/12/26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51199-3F45-E247-B873-120B3D2007B3}" type="slidenum">
              <a:rPr lang="en-US" smtClean="0"/>
              <a:t>‹#›</a:t>
            </a:fld>
            <a:endParaRPr lang="en-US"/>
          </a:p>
        </p:txBody>
      </p:sp>
    </p:spTree>
    <p:extLst>
      <p:ext uri="{BB962C8B-B14F-4D97-AF65-F5344CB8AC3E}">
        <p14:creationId xmlns:p14="http://schemas.microsoft.com/office/powerpoint/2010/main" val="3361388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1</a:t>
            </a:fld>
            <a:endParaRPr lang="en-US"/>
          </a:p>
        </p:txBody>
      </p:sp>
    </p:spTree>
    <p:extLst>
      <p:ext uri="{BB962C8B-B14F-4D97-AF65-F5344CB8AC3E}">
        <p14:creationId xmlns:p14="http://schemas.microsoft.com/office/powerpoint/2010/main" val="408953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F6DBB-9104-22C8-49DE-7246C7AAC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248CB-A5FA-C506-33A2-DB9C1B81F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AEB21-A6BB-C703-E953-E4543347AB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4A69D3-24CD-C3C8-F8BD-B36555B60B86}"/>
              </a:ext>
            </a:extLst>
          </p:cNvPr>
          <p:cNvSpPr>
            <a:spLocks noGrp="1"/>
          </p:cNvSpPr>
          <p:nvPr>
            <p:ph type="sldNum" sz="quarter" idx="5"/>
          </p:nvPr>
        </p:nvSpPr>
        <p:spPr/>
        <p:txBody>
          <a:bodyPr/>
          <a:lstStyle/>
          <a:p>
            <a:fld id="{A3F51199-3F45-E247-B873-120B3D2007B3}" type="slidenum">
              <a:rPr lang="en-US" smtClean="0"/>
              <a:t>2</a:t>
            </a:fld>
            <a:endParaRPr lang="en-US"/>
          </a:p>
        </p:txBody>
      </p:sp>
    </p:spTree>
    <p:extLst>
      <p:ext uri="{BB962C8B-B14F-4D97-AF65-F5344CB8AC3E}">
        <p14:creationId xmlns:p14="http://schemas.microsoft.com/office/powerpoint/2010/main" val="3750962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3</a:t>
            </a:fld>
            <a:endParaRPr lang="en-US"/>
          </a:p>
        </p:txBody>
      </p:sp>
    </p:spTree>
    <p:extLst>
      <p:ext uri="{BB962C8B-B14F-4D97-AF65-F5344CB8AC3E}">
        <p14:creationId xmlns:p14="http://schemas.microsoft.com/office/powerpoint/2010/main" val="80421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9A58F-181F-CCFE-4C2C-20374DACD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F1788-EC90-BF3A-ECC1-8005300C8E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BF857-DB94-FFE1-CAEC-F085736F57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6E93A5-772D-3BCA-FF09-9EB161F3E7AF}"/>
              </a:ext>
            </a:extLst>
          </p:cNvPr>
          <p:cNvSpPr>
            <a:spLocks noGrp="1"/>
          </p:cNvSpPr>
          <p:nvPr>
            <p:ph type="sldNum" sz="quarter" idx="5"/>
          </p:nvPr>
        </p:nvSpPr>
        <p:spPr/>
        <p:txBody>
          <a:bodyPr/>
          <a:lstStyle/>
          <a:p>
            <a:fld id="{A3F51199-3F45-E247-B873-120B3D2007B3}" type="slidenum">
              <a:rPr lang="en-US" smtClean="0"/>
              <a:t>4</a:t>
            </a:fld>
            <a:endParaRPr lang="en-US"/>
          </a:p>
        </p:txBody>
      </p:sp>
    </p:spTree>
    <p:extLst>
      <p:ext uri="{BB962C8B-B14F-4D97-AF65-F5344CB8AC3E}">
        <p14:creationId xmlns:p14="http://schemas.microsoft.com/office/powerpoint/2010/main" val="1746569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EF08F-F319-4AEC-8260-4C528ED3A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D700E-9756-805E-19FD-1F74218CA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39D61-6EEF-2E7E-BD03-FFAAEB1220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84EE96-DD67-8D19-17C7-114F097F1189}"/>
              </a:ext>
            </a:extLst>
          </p:cNvPr>
          <p:cNvSpPr>
            <a:spLocks noGrp="1"/>
          </p:cNvSpPr>
          <p:nvPr>
            <p:ph type="sldNum" sz="quarter" idx="5"/>
          </p:nvPr>
        </p:nvSpPr>
        <p:spPr/>
        <p:txBody>
          <a:bodyPr/>
          <a:lstStyle/>
          <a:p>
            <a:fld id="{A3F51199-3F45-E247-B873-120B3D2007B3}" type="slidenum">
              <a:rPr lang="en-US" smtClean="0"/>
              <a:t>5</a:t>
            </a:fld>
            <a:endParaRPr lang="en-US"/>
          </a:p>
        </p:txBody>
      </p:sp>
    </p:spTree>
    <p:extLst>
      <p:ext uri="{BB962C8B-B14F-4D97-AF65-F5344CB8AC3E}">
        <p14:creationId xmlns:p14="http://schemas.microsoft.com/office/powerpoint/2010/main" val="1102806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2A24E-9CEA-61A8-8FCA-DBC7115C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EB1D9-7374-D6C6-A1B7-06A32AE2BD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35901E-8DA9-26C9-78D8-B37BF585C4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5CFB3E-2388-D547-9EE1-847FB2ED7361}"/>
              </a:ext>
            </a:extLst>
          </p:cNvPr>
          <p:cNvSpPr>
            <a:spLocks noGrp="1"/>
          </p:cNvSpPr>
          <p:nvPr>
            <p:ph type="sldNum" sz="quarter" idx="5"/>
          </p:nvPr>
        </p:nvSpPr>
        <p:spPr/>
        <p:txBody>
          <a:bodyPr/>
          <a:lstStyle/>
          <a:p>
            <a:fld id="{A3F51199-3F45-E247-B873-120B3D2007B3}" type="slidenum">
              <a:rPr lang="en-US" smtClean="0"/>
              <a:t>6</a:t>
            </a:fld>
            <a:endParaRPr lang="en-US"/>
          </a:p>
        </p:txBody>
      </p:sp>
    </p:spTree>
    <p:extLst>
      <p:ext uri="{BB962C8B-B14F-4D97-AF65-F5344CB8AC3E}">
        <p14:creationId xmlns:p14="http://schemas.microsoft.com/office/powerpoint/2010/main" val="2130460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7</a:t>
            </a:fld>
            <a:endParaRPr lang="en-US"/>
          </a:p>
        </p:txBody>
      </p:sp>
    </p:spTree>
    <p:extLst>
      <p:ext uri="{BB962C8B-B14F-4D97-AF65-F5344CB8AC3E}">
        <p14:creationId xmlns:p14="http://schemas.microsoft.com/office/powerpoint/2010/main" val="829080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7BCD5-F9E9-B211-0FA3-3FABEC9E8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3181B-6FF2-92FA-CC73-F904576A6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1F643E-2734-7AFA-50A2-40C6980B9D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8F1CFB-9A7A-518F-5C02-341618E53FED}"/>
              </a:ext>
            </a:extLst>
          </p:cNvPr>
          <p:cNvSpPr>
            <a:spLocks noGrp="1"/>
          </p:cNvSpPr>
          <p:nvPr>
            <p:ph type="sldNum" sz="quarter" idx="5"/>
          </p:nvPr>
        </p:nvSpPr>
        <p:spPr/>
        <p:txBody>
          <a:bodyPr/>
          <a:lstStyle/>
          <a:p>
            <a:fld id="{A3F51199-3F45-E247-B873-120B3D2007B3}" type="slidenum">
              <a:rPr lang="en-US" smtClean="0"/>
              <a:t>8</a:t>
            </a:fld>
            <a:endParaRPr lang="en-US"/>
          </a:p>
        </p:txBody>
      </p:sp>
    </p:spTree>
    <p:extLst>
      <p:ext uri="{BB962C8B-B14F-4D97-AF65-F5344CB8AC3E}">
        <p14:creationId xmlns:p14="http://schemas.microsoft.com/office/powerpoint/2010/main" val="4027998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F34FB-343D-E31B-8802-5BF86A7BA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AFB8A-487C-EB1B-950E-A71A84CBF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6CB489-ABFE-0644-6D08-8CF8587095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2D9BE3-E90A-4714-11CA-38C417E94318}"/>
              </a:ext>
            </a:extLst>
          </p:cNvPr>
          <p:cNvSpPr>
            <a:spLocks noGrp="1"/>
          </p:cNvSpPr>
          <p:nvPr>
            <p:ph type="sldNum" sz="quarter" idx="5"/>
          </p:nvPr>
        </p:nvSpPr>
        <p:spPr/>
        <p:txBody>
          <a:bodyPr/>
          <a:lstStyle/>
          <a:p>
            <a:fld id="{A3F51199-3F45-E247-B873-120B3D2007B3}" type="slidenum">
              <a:rPr lang="en-US" smtClean="0"/>
              <a:t>9</a:t>
            </a:fld>
            <a:endParaRPr lang="en-US"/>
          </a:p>
        </p:txBody>
      </p:sp>
    </p:spTree>
    <p:extLst>
      <p:ext uri="{BB962C8B-B14F-4D97-AF65-F5344CB8AC3E}">
        <p14:creationId xmlns:p14="http://schemas.microsoft.com/office/powerpoint/2010/main" val="99418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A83FA-591C-BC65-DA8B-E901A39FD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E1A10-D5CB-94F8-0F1E-D3ECB107E5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8E8F6F-277C-1912-D5E1-B3BB8F494F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E322F7-429D-F5BB-B2E7-7C0F7C741D2D}"/>
              </a:ext>
            </a:extLst>
          </p:cNvPr>
          <p:cNvSpPr>
            <a:spLocks noGrp="1"/>
          </p:cNvSpPr>
          <p:nvPr>
            <p:ph type="sldNum" sz="quarter" idx="5"/>
          </p:nvPr>
        </p:nvSpPr>
        <p:spPr/>
        <p:txBody>
          <a:bodyPr/>
          <a:lstStyle/>
          <a:p>
            <a:fld id="{A3F51199-3F45-E247-B873-120B3D2007B3}" type="slidenum">
              <a:rPr lang="en-US" smtClean="0"/>
              <a:t>10</a:t>
            </a:fld>
            <a:endParaRPr lang="en-US"/>
          </a:p>
        </p:txBody>
      </p:sp>
    </p:spTree>
    <p:extLst>
      <p:ext uri="{BB962C8B-B14F-4D97-AF65-F5344CB8AC3E}">
        <p14:creationId xmlns:p14="http://schemas.microsoft.com/office/powerpoint/2010/main" val="3104963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11</a:t>
            </a:fld>
            <a:endParaRPr lang="en-US"/>
          </a:p>
        </p:txBody>
      </p:sp>
    </p:spTree>
    <p:extLst>
      <p:ext uri="{BB962C8B-B14F-4D97-AF65-F5344CB8AC3E}">
        <p14:creationId xmlns:p14="http://schemas.microsoft.com/office/powerpoint/2010/main" val="1680371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12</a:t>
            </a:fld>
            <a:endParaRPr lang="en-US"/>
          </a:p>
        </p:txBody>
      </p:sp>
    </p:spTree>
    <p:extLst>
      <p:ext uri="{BB962C8B-B14F-4D97-AF65-F5344CB8AC3E}">
        <p14:creationId xmlns:p14="http://schemas.microsoft.com/office/powerpoint/2010/main" val="965684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13</a:t>
            </a:fld>
            <a:endParaRPr lang="en-US"/>
          </a:p>
        </p:txBody>
      </p:sp>
    </p:spTree>
    <p:extLst>
      <p:ext uri="{BB962C8B-B14F-4D97-AF65-F5344CB8AC3E}">
        <p14:creationId xmlns:p14="http://schemas.microsoft.com/office/powerpoint/2010/main" val="3660293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14</a:t>
            </a:fld>
            <a:endParaRPr lang="en-US"/>
          </a:p>
        </p:txBody>
      </p:sp>
    </p:spTree>
    <p:extLst>
      <p:ext uri="{BB962C8B-B14F-4D97-AF65-F5344CB8AC3E}">
        <p14:creationId xmlns:p14="http://schemas.microsoft.com/office/powerpoint/2010/main" val="767374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15</a:t>
            </a:fld>
            <a:endParaRPr lang="en-US"/>
          </a:p>
        </p:txBody>
      </p:sp>
    </p:spTree>
    <p:extLst>
      <p:ext uri="{BB962C8B-B14F-4D97-AF65-F5344CB8AC3E}">
        <p14:creationId xmlns:p14="http://schemas.microsoft.com/office/powerpoint/2010/main" val="3034144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520C5-E87C-0674-F9A7-37079E6B8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E25E22-7632-5ACB-A189-F1348EC66C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FED05-DB57-2CA7-5410-605729DF74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BE619C-1872-5AA3-10D1-7FB5A8A90379}"/>
              </a:ext>
            </a:extLst>
          </p:cNvPr>
          <p:cNvSpPr>
            <a:spLocks noGrp="1"/>
          </p:cNvSpPr>
          <p:nvPr>
            <p:ph type="sldNum" sz="quarter" idx="5"/>
          </p:nvPr>
        </p:nvSpPr>
        <p:spPr/>
        <p:txBody>
          <a:bodyPr/>
          <a:lstStyle/>
          <a:p>
            <a:fld id="{A3F51199-3F45-E247-B873-120B3D2007B3}" type="slidenum">
              <a:rPr lang="en-US" smtClean="0"/>
              <a:t>16</a:t>
            </a:fld>
            <a:endParaRPr lang="en-US"/>
          </a:p>
        </p:txBody>
      </p:sp>
    </p:spTree>
    <p:extLst>
      <p:ext uri="{BB962C8B-B14F-4D97-AF65-F5344CB8AC3E}">
        <p14:creationId xmlns:p14="http://schemas.microsoft.com/office/powerpoint/2010/main" val="645307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48114-89FA-B822-ED0D-5885F32A9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93077-74D6-A9FB-0EAA-C8D5D2C93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69F6AA-861C-4BFC-FD37-8F90FCDBDB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D6F3A0-55EB-C721-D4FF-209A4FF2F372}"/>
              </a:ext>
            </a:extLst>
          </p:cNvPr>
          <p:cNvSpPr>
            <a:spLocks noGrp="1"/>
          </p:cNvSpPr>
          <p:nvPr>
            <p:ph type="sldNum" sz="quarter" idx="5"/>
          </p:nvPr>
        </p:nvSpPr>
        <p:spPr/>
        <p:txBody>
          <a:bodyPr/>
          <a:lstStyle/>
          <a:p>
            <a:fld id="{A3F51199-3F45-E247-B873-120B3D2007B3}" type="slidenum">
              <a:rPr lang="en-US" smtClean="0"/>
              <a:t>17</a:t>
            </a:fld>
            <a:endParaRPr lang="en-US"/>
          </a:p>
        </p:txBody>
      </p:sp>
    </p:spTree>
    <p:extLst>
      <p:ext uri="{BB962C8B-B14F-4D97-AF65-F5344CB8AC3E}">
        <p14:creationId xmlns:p14="http://schemas.microsoft.com/office/powerpoint/2010/main" val="1050556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3CB22-3B3E-8002-ADFA-11FF6835B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5EE85-421D-4D7D-CD04-CD3ADAEB9D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F5BD20-2724-AEE8-3ADB-21E4A1A1DD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E31283-CB61-43CE-FAE3-41262921070E}"/>
              </a:ext>
            </a:extLst>
          </p:cNvPr>
          <p:cNvSpPr>
            <a:spLocks noGrp="1"/>
          </p:cNvSpPr>
          <p:nvPr>
            <p:ph type="sldNum" sz="quarter" idx="5"/>
          </p:nvPr>
        </p:nvSpPr>
        <p:spPr/>
        <p:txBody>
          <a:bodyPr/>
          <a:lstStyle/>
          <a:p>
            <a:fld id="{A3F51199-3F45-E247-B873-120B3D2007B3}" type="slidenum">
              <a:rPr lang="en-US" smtClean="0"/>
              <a:t>18</a:t>
            </a:fld>
            <a:endParaRPr lang="en-US"/>
          </a:p>
        </p:txBody>
      </p:sp>
    </p:spTree>
    <p:extLst>
      <p:ext uri="{BB962C8B-B14F-4D97-AF65-F5344CB8AC3E}">
        <p14:creationId xmlns:p14="http://schemas.microsoft.com/office/powerpoint/2010/main" val="3997961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B54F-58B4-12E0-7546-4238860B6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21B49-4A75-795C-750B-51B785868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7B4A4-AD57-3AB2-B2E1-92787EC735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808BE4-6761-6DC4-7A2D-CFE092EF997F}"/>
              </a:ext>
            </a:extLst>
          </p:cNvPr>
          <p:cNvSpPr>
            <a:spLocks noGrp="1"/>
          </p:cNvSpPr>
          <p:nvPr>
            <p:ph type="sldNum" sz="quarter" idx="5"/>
          </p:nvPr>
        </p:nvSpPr>
        <p:spPr/>
        <p:txBody>
          <a:bodyPr/>
          <a:lstStyle/>
          <a:p>
            <a:fld id="{A3F51199-3F45-E247-B873-120B3D2007B3}" type="slidenum">
              <a:rPr lang="en-US" smtClean="0"/>
              <a:t>19</a:t>
            </a:fld>
            <a:endParaRPr lang="en-US"/>
          </a:p>
        </p:txBody>
      </p:sp>
    </p:spTree>
    <p:extLst>
      <p:ext uri="{BB962C8B-B14F-4D97-AF65-F5344CB8AC3E}">
        <p14:creationId xmlns:p14="http://schemas.microsoft.com/office/powerpoint/2010/main" val="3734848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E0A5-F043-810C-D853-081A9ED25D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3DB9D-6A7F-0336-0C95-9A423C29F4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C9450-6FF8-A441-2DC0-781EFF663D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218C3C-854A-B93E-E4CE-D961B02D0F1C}"/>
              </a:ext>
            </a:extLst>
          </p:cNvPr>
          <p:cNvSpPr>
            <a:spLocks noGrp="1"/>
          </p:cNvSpPr>
          <p:nvPr>
            <p:ph type="sldNum" sz="quarter" idx="5"/>
          </p:nvPr>
        </p:nvSpPr>
        <p:spPr/>
        <p:txBody>
          <a:bodyPr/>
          <a:lstStyle/>
          <a:p>
            <a:fld id="{A3F51199-3F45-E247-B873-120B3D2007B3}" type="slidenum">
              <a:rPr lang="en-US" smtClean="0"/>
              <a:t>20</a:t>
            </a:fld>
            <a:endParaRPr lang="en-US"/>
          </a:p>
        </p:txBody>
      </p:sp>
    </p:spTree>
    <p:extLst>
      <p:ext uri="{BB962C8B-B14F-4D97-AF65-F5344CB8AC3E}">
        <p14:creationId xmlns:p14="http://schemas.microsoft.com/office/powerpoint/2010/main" val="2216419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GB" dirty="0"/>
          </a:p>
        </p:txBody>
      </p:sp>
      <p:sp>
        <p:nvSpPr>
          <p:cNvPr id="4" name="Slide Number Placeholder 3"/>
          <p:cNvSpPr>
            <a:spLocks noGrp="1"/>
          </p:cNvSpPr>
          <p:nvPr>
            <p:ph type="sldNum" sz="quarter" idx="5"/>
          </p:nvPr>
        </p:nvSpPr>
        <p:spPr/>
        <p:txBody>
          <a:bodyPr/>
          <a:lstStyle/>
          <a:p>
            <a:fld id="{F06A6192-BC35-49E5-BA47-D8FABF61D15E}" type="slidenum">
              <a:rPr lang="en-GB" smtClean="0"/>
              <a:t>22</a:t>
            </a:fld>
            <a:endParaRPr lang="en-GB"/>
          </a:p>
        </p:txBody>
      </p:sp>
    </p:spTree>
    <p:extLst>
      <p:ext uri="{BB962C8B-B14F-4D97-AF65-F5344CB8AC3E}">
        <p14:creationId xmlns:p14="http://schemas.microsoft.com/office/powerpoint/2010/main" val="818131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1D7C-0E0B-8F35-556C-9774211E6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A07EF-BAEB-E088-6DE1-4DEE82CC15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81EA3-1F0D-C268-97CD-9EA97F23C1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AFD72D-1DA9-D55E-B1E7-F96EC22ECE75}"/>
              </a:ext>
            </a:extLst>
          </p:cNvPr>
          <p:cNvSpPr>
            <a:spLocks noGrp="1"/>
          </p:cNvSpPr>
          <p:nvPr>
            <p:ph type="sldNum" sz="quarter" idx="5"/>
          </p:nvPr>
        </p:nvSpPr>
        <p:spPr/>
        <p:txBody>
          <a:bodyPr/>
          <a:lstStyle/>
          <a:p>
            <a:fld id="{A3F51199-3F45-E247-B873-120B3D2007B3}" type="slidenum">
              <a:rPr lang="en-US" smtClean="0"/>
              <a:t>26</a:t>
            </a:fld>
            <a:endParaRPr lang="en-US"/>
          </a:p>
        </p:txBody>
      </p:sp>
    </p:spTree>
    <p:extLst>
      <p:ext uri="{BB962C8B-B14F-4D97-AF65-F5344CB8AC3E}">
        <p14:creationId xmlns:p14="http://schemas.microsoft.com/office/powerpoint/2010/main" val="3081182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883B5-D5DF-B86B-F436-D7317CCC0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B3819-D4DA-5D39-033D-D6626FA9F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98E4B-6207-A061-8C18-2045279695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4C4EAF-21D2-FECF-7852-738D5912E2D2}"/>
              </a:ext>
            </a:extLst>
          </p:cNvPr>
          <p:cNvSpPr>
            <a:spLocks noGrp="1"/>
          </p:cNvSpPr>
          <p:nvPr>
            <p:ph type="sldNum" sz="quarter" idx="5"/>
          </p:nvPr>
        </p:nvSpPr>
        <p:spPr/>
        <p:txBody>
          <a:bodyPr/>
          <a:lstStyle/>
          <a:p>
            <a:fld id="{A3F51199-3F45-E247-B873-120B3D2007B3}" type="slidenum">
              <a:rPr lang="en-US" smtClean="0"/>
              <a:t>27</a:t>
            </a:fld>
            <a:endParaRPr lang="en-US"/>
          </a:p>
        </p:txBody>
      </p:sp>
    </p:spTree>
    <p:extLst>
      <p:ext uri="{BB962C8B-B14F-4D97-AF65-F5344CB8AC3E}">
        <p14:creationId xmlns:p14="http://schemas.microsoft.com/office/powerpoint/2010/main" val="3563502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9F3E3-1DC5-19D4-5315-F933F2696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D8F6F-1C38-04DB-51C9-CB01D2AEBD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A4E21-2582-FBED-FAC6-2AA0419244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09B298-3389-DA06-647A-096AD85E320A}"/>
              </a:ext>
            </a:extLst>
          </p:cNvPr>
          <p:cNvSpPr>
            <a:spLocks noGrp="1"/>
          </p:cNvSpPr>
          <p:nvPr>
            <p:ph type="sldNum" sz="quarter" idx="5"/>
          </p:nvPr>
        </p:nvSpPr>
        <p:spPr/>
        <p:txBody>
          <a:bodyPr/>
          <a:lstStyle/>
          <a:p>
            <a:fld id="{A3F51199-3F45-E247-B873-120B3D2007B3}" type="slidenum">
              <a:rPr lang="en-US" smtClean="0"/>
              <a:t>28</a:t>
            </a:fld>
            <a:endParaRPr lang="en-US"/>
          </a:p>
        </p:txBody>
      </p:sp>
    </p:spTree>
    <p:extLst>
      <p:ext uri="{BB962C8B-B14F-4D97-AF65-F5344CB8AC3E}">
        <p14:creationId xmlns:p14="http://schemas.microsoft.com/office/powerpoint/2010/main" val="890151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23851-7E8A-70CE-5FB4-3AACA9568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E8D97-8E28-B45F-49D2-0FEAE0FD17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9BCB19-023A-1870-0F9D-7925A531E3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3A3855-FFBB-3CC1-A326-E6F763B9425E}"/>
              </a:ext>
            </a:extLst>
          </p:cNvPr>
          <p:cNvSpPr>
            <a:spLocks noGrp="1"/>
          </p:cNvSpPr>
          <p:nvPr>
            <p:ph type="sldNum" sz="quarter" idx="5"/>
          </p:nvPr>
        </p:nvSpPr>
        <p:spPr/>
        <p:txBody>
          <a:bodyPr/>
          <a:lstStyle/>
          <a:p>
            <a:fld id="{A3F51199-3F45-E247-B873-120B3D2007B3}" type="slidenum">
              <a:rPr lang="en-US" smtClean="0"/>
              <a:t>29</a:t>
            </a:fld>
            <a:endParaRPr lang="en-US"/>
          </a:p>
        </p:txBody>
      </p:sp>
    </p:spTree>
    <p:extLst>
      <p:ext uri="{BB962C8B-B14F-4D97-AF65-F5344CB8AC3E}">
        <p14:creationId xmlns:p14="http://schemas.microsoft.com/office/powerpoint/2010/main" val="1542556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30</a:t>
            </a:fld>
            <a:endParaRPr lang="en-US"/>
          </a:p>
        </p:txBody>
      </p:sp>
    </p:spTree>
    <p:extLst>
      <p:ext uri="{BB962C8B-B14F-4D97-AF65-F5344CB8AC3E}">
        <p14:creationId xmlns:p14="http://schemas.microsoft.com/office/powerpoint/2010/main" val="1169743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9ED7E-C381-DEBC-457B-A24A84528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57440-F9F9-8C42-3F25-D0ED5066B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66CD6-7613-62E4-DAC8-993D5D1339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F8ADE9-7161-E4B2-F85D-CE63A3B8BF75}"/>
              </a:ext>
            </a:extLst>
          </p:cNvPr>
          <p:cNvSpPr>
            <a:spLocks noGrp="1"/>
          </p:cNvSpPr>
          <p:nvPr>
            <p:ph type="sldNum" sz="quarter" idx="5"/>
          </p:nvPr>
        </p:nvSpPr>
        <p:spPr/>
        <p:txBody>
          <a:bodyPr/>
          <a:lstStyle/>
          <a:p>
            <a:fld id="{A3F51199-3F45-E247-B873-120B3D2007B3}" type="slidenum">
              <a:rPr lang="en-US" smtClean="0"/>
              <a:t>31</a:t>
            </a:fld>
            <a:endParaRPr lang="en-US"/>
          </a:p>
        </p:txBody>
      </p:sp>
    </p:spTree>
    <p:extLst>
      <p:ext uri="{BB962C8B-B14F-4D97-AF65-F5344CB8AC3E}">
        <p14:creationId xmlns:p14="http://schemas.microsoft.com/office/powerpoint/2010/main" val="6284424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EE8D8-B10D-D210-69EC-0586959D49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D92BB-5AB4-B7BB-71A8-60911AEE0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BEB88-B16B-5CCF-C948-2436B413C2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B45E21-28F9-F6CC-F4B2-AB224DD10900}"/>
              </a:ext>
            </a:extLst>
          </p:cNvPr>
          <p:cNvSpPr>
            <a:spLocks noGrp="1"/>
          </p:cNvSpPr>
          <p:nvPr>
            <p:ph type="sldNum" sz="quarter" idx="5"/>
          </p:nvPr>
        </p:nvSpPr>
        <p:spPr/>
        <p:txBody>
          <a:bodyPr/>
          <a:lstStyle/>
          <a:p>
            <a:fld id="{A3F51199-3F45-E247-B873-120B3D2007B3}" type="slidenum">
              <a:rPr lang="en-US" smtClean="0"/>
              <a:t>32</a:t>
            </a:fld>
            <a:endParaRPr lang="en-US"/>
          </a:p>
        </p:txBody>
      </p:sp>
    </p:spTree>
    <p:extLst>
      <p:ext uri="{BB962C8B-B14F-4D97-AF65-F5344CB8AC3E}">
        <p14:creationId xmlns:p14="http://schemas.microsoft.com/office/powerpoint/2010/main" val="1083698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1632B-CFCE-6FFE-546C-3AAB9AF027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51017-2E4E-A897-90E4-EDC4FEE9E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3CC0C-48DA-AD79-0EBD-01B0FAA6A7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6496AE-1E32-71F7-256A-0A2A5A5EA70B}"/>
              </a:ext>
            </a:extLst>
          </p:cNvPr>
          <p:cNvSpPr>
            <a:spLocks noGrp="1"/>
          </p:cNvSpPr>
          <p:nvPr>
            <p:ph type="sldNum" sz="quarter" idx="5"/>
          </p:nvPr>
        </p:nvSpPr>
        <p:spPr/>
        <p:txBody>
          <a:bodyPr/>
          <a:lstStyle/>
          <a:p>
            <a:fld id="{A3F51199-3F45-E247-B873-120B3D2007B3}" type="slidenum">
              <a:rPr lang="en-US" smtClean="0"/>
              <a:t>33</a:t>
            </a:fld>
            <a:endParaRPr lang="en-US"/>
          </a:p>
        </p:txBody>
      </p:sp>
    </p:spTree>
    <p:extLst>
      <p:ext uri="{BB962C8B-B14F-4D97-AF65-F5344CB8AC3E}">
        <p14:creationId xmlns:p14="http://schemas.microsoft.com/office/powerpoint/2010/main" val="4124363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72182-D0D9-FECB-4A18-CFBC87F6F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CDBF2-9778-E47C-6B96-87163B3259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D0A6F-2808-82DB-DF4E-253D307BDC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150266-977F-C526-1E57-F031BF36050D}"/>
              </a:ext>
            </a:extLst>
          </p:cNvPr>
          <p:cNvSpPr>
            <a:spLocks noGrp="1"/>
          </p:cNvSpPr>
          <p:nvPr>
            <p:ph type="sldNum" sz="quarter" idx="5"/>
          </p:nvPr>
        </p:nvSpPr>
        <p:spPr/>
        <p:txBody>
          <a:bodyPr/>
          <a:lstStyle/>
          <a:p>
            <a:fld id="{A3F51199-3F45-E247-B873-120B3D2007B3}" type="slidenum">
              <a:rPr lang="en-US" smtClean="0"/>
              <a:t>34</a:t>
            </a:fld>
            <a:endParaRPr lang="en-US"/>
          </a:p>
        </p:txBody>
      </p:sp>
    </p:spTree>
    <p:extLst>
      <p:ext uri="{BB962C8B-B14F-4D97-AF65-F5344CB8AC3E}">
        <p14:creationId xmlns:p14="http://schemas.microsoft.com/office/powerpoint/2010/main" val="805956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35</a:t>
            </a:fld>
            <a:endParaRPr lang="en-US"/>
          </a:p>
        </p:txBody>
      </p:sp>
    </p:spTree>
    <p:extLst>
      <p:ext uri="{BB962C8B-B14F-4D97-AF65-F5344CB8AC3E}">
        <p14:creationId xmlns:p14="http://schemas.microsoft.com/office/powerpoint/2010/main" val="1126062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B85B8-B91E-37EF-CC1B-DEC8B251C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52AF1-83B6-A586-31E9-B4C8895A4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4CAD5-48ED-9319-2DF1-5A23484E2E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599C62-76D8-868A-A976-A0328CCD6500}"/>
              </a:ext>
            </a:extLst>
          </p:cNvPr>
          <p:cNvSpPr>
            <a:spLocks noGrp="1"/>
          </p:cNvSpPr>
          <p:nvPr>
            <p:ph type="sldNum" sz="quarter" idx="5"/>
          </p:nvPr>
        </p:nvSpPr>
        <p:spPr/>
        <p:txBody>
          <a:bodyPr/>
          <a:lstStyle/>
          <a:p>
            <a:fld id="{A3F51199-3F45-E247-B873-120B3D2007B3}" type="slidenum">
              <a:rPr lang="en-US" smtClean="0"/>
              <a:t>36</a:t>
            </a:fld>
            <a:endParaRPr lang="en-US"/>
          </a:p>
        </p:txBody>
      </p:sp>
    </p:spTree>
    <p:extLst>
      <p:ext uri="{BB962C8B-B14F-4D97-AF65-F5344CB8AC3E}">
        <p14:creationId xmlns:p14="http://schemas.microsoft.com/office/powerpoint/2010/main" val="29393133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14F70-8441-8591-CE5E-85D43BBE1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CF04F-0F88-6DB9-C3BA-D797E2330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E88C53-408F-6E1B-8725-949EC8D3F8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941217-39CF-2B30-C14C-145087B327C8}"/>
              </a:ext>
            </a:extLst>
          </p:cNvPr>
          <p:cNvSpPr>
            <a:spLocks noGrp="1"/>
          </p:cNvSpPr>
          <p:nvPr>
            <p:ph type="sldNum" sz="quarter" idx="5"/>
          </p:nvPr>
        </p:nvSpPr>
        <p:spPr/>
        <p:txBody>
          <a:bodyPr/>
          <a:lstStyle/>
          <a:p>
            <a:fld id="{A3F51199-3F45-E247-B873-120B3D2007B3}" type="slidenum">
              <a:rPr lang="en-US" smtClean="0"/>
              <a:t>37</a:t>
            </a:fld>
            <a:endParaRPr lang="en-US"/>
          </a:p>
        </p:txBody>
      </p:sp>
    </p:spTree>
    <p:extLst>
      <p:ext uri="{BB962C8B-B14F-4D97-AF65-F5344CB8AC3E}">
        <p14:creationId xmlns:p14="http://schemas.microsoft.com/office/powerpoint/2010/main" val="3582426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6610-1A67-04EE-EDF6-477864CF6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98491-1D42-FAF3-1DEB-4A93010CB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90693-EAB3-390A-63B8-5BEF5AE52C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192FF0-7B63-A340-A2A7-E3643C28D92D}"/>
              </a:ext>
            </a:extLst>
          </p:cNvPr>
          <p:cNvSpPr>
            <a:spLocks noGrp="1"/>
          </p:cNvSpPr>
          <p:nvPr>
            <p:ph type="sldNum" sz="quarter" idx="5"/>
          </p:nvPr>
        </p:nvSpPr>
        <p:spPr/>
        <p:txBody>
          <a:bodyPr/>
          <a:lstStyle/>
          <a:p>
            <a:fld id="{A3F51199-3F45-E247-B873-120B3D2007B3}" type="slidenum">
              <a:rPr lang="en-US" smtClean="0"/>
              <a:t>38</a:t>
            </a:fld>
            <a:endParaRPr lang="en-US"/>
          </a:p>
        </p:txBody>
      </p:sp>
    </p:spTree>
    <p:extLst>
      <p:ext uri="{BB962C8B-B14F-4D97-AF65-F5344CB8AC3E}">
        <p14:creationId xmlns:p14="http://schemas.microsoft.com/office/powerpoint/2010/main" val="31313913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06DAA-66D2-0B91-E1FE-70372233E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C2031-70C7-3B31-10DC-7D8DE4E1B3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6A4CD-83B4-FE17-FB90-DF419FB8B5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DBA196-42AA-5F63-F60E-1CD7DB05F4DF}"/>
              </a:ext>
            </a:extLst>
          </p:cNvPr>
          <p:cNvSpPr>
            <a:spLocks noGrp="1"/>
          </p:cNvSpPr>
          <p:nvPr>
            <p:ph type="sldNum" sz="quarter" idx="5"/>
          </p:nvPr>
        </p:nvSpPr>
        <p:spPr/>
        <p:txBody>
          <a:bodyPr/>
          <a:lstStyle/>
          <a:p>
            <a:fld id="{A3F51199-3F45-E247-B873-120B3D2007B3}" type="slidenum">
              <a:rPr lang="en-US" smtClean="0"/>
              <a:t>39</a:t>
            </a:fld>
            <a:endParaRPr lang="en-US"/>
          </a:p>
        </p:txBody>
      </p:sp>
    </p:spTree>
    <p:extLst>
      <p:ext uri="{BB962C8B-B14F-4D97-AF65-F5344CB8AC3E}">
        <p14:creationId xmlns:p14="http://schemas.microsoft.com/office/powerpoint/2010/main" val="11985326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A50FB-471B-C0DC-FDFB-E36EE1A4E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95996-CC5F-405C-7BD1-4F4C35EDB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9B14B1-0355-29CD-2037-651D222C06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530CD8-A21A-9969-DE50-162DED842BDA}"/>
              </a:ext>
            </a:extLst>
          </p:cNvPr>
          <p:cNvSpPr>
            <a:spLocks noGrp="1"/>
          </p:cNvSpPr>
          <p:nvPr>
            <p:ph type="sldNum" sz="quarter" idx="5"/>
          </p:nvPr>
        </p:nvSpPr>
        <p:spPr/>
        <p:txBody>
          <a:bodyPr/>
          <a:lstStyle/>
          <a:p>
            <a:fld id="{A3F51199-3F45-E247-B873-120B3D2007B3}" type="slidenum">
              <a:rPr lang="en-US" smtClean="0"/>
              <a:t>40</a:t>
            </a:fld>
            <a:endParaRPr lang="en-US"/>
          </a:p>
        </p:txBody>
      </p:sp>
    </p:spTree>
    <p:extLst>
      <p:ext uri="{BB962C8B-B14F-4D97-AF65-F5344CB8AC3E}">
        <p14:creationId xmlns:p14="http://schemas.microsoft.com/office/powerpoint/2010/main" val="21140380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9DF30-8FC1-F4FC-2D14-B8D34A06DC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CF6D5-8831-EF2F-C350-04D0A1FDD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7CFD9-C362-176C-634C-D51B538F6C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DE608B-7CED-F30E-5003-98EC7DEF83BA}"/>
              </a:ext>
            </a:extLst>
          </p:cNvPr>
          <p:cNvSpPr>
            <a:spLocks noGrp="1"/>
          </p:cNvSpPr>
          <p:nvPr>
            <p:ph type="sldNum" sz="quarter" idx="5"/>
          </p:nvPr>
        </p:nvSpPr>
        <p:spPr/>
        <p:txBody>
          <a:bodyPr/>
          <a:lstStyle/>
          <a:p>
            <a:fld id="{A3F51199-3F45-E247-B873-120B3D2007B3}" type="slidenum">
              <a:rPr lang="en-US" smtClean="0"/>
              <a:t>41</a:t>
            </a:fld>
            <a:endParaRPr lang="en-US"/>
          </a:p>
        </p:txBody>
      </p:sp>
    </p:spTree>
    <p:extLst>
      <p:ext uri="{BB962C8B-B14F-4D97-AF65-F5344CB8AC3E}">
        <p14:creationId xmlns:p14="http://schemas.microsoft.com/office/powerpoint/2010/main" val="22052143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299A1-C336-1B15-944E-A55A07B5B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10F8B-2294-9AA8-934B-145AAA820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77195-051C-DF99-3016-1681FF345E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388F6B-3B06-BD6F-EFD3-79EC48FE898D}"/>
              </a:ext>
            </a:extLst>
          </p:cNvPr>
          <p:cNvSpPr>
            <a:spLocks noGrp="1"/>
          </p:cNvSpPr>
          <p:nvPr>
            <p:ph type="sldNum" sz="quarter" idx="5"/>
          </p:nvPr>
        </p:nvSpPr>
        <p:spPr/>
        <p:txBody>
          <a:bodyPr/>
          <a:lstStyle/>
          <a:p>
            <a:fld id="{A3F51199-3F45-E247-B873-120B3D2007B3}" type="slidenum">
              <a:rPr lang="en-US" smtClean="0"/>
              <a:t>42</a:t>
            </a:fld>
            <a:endParaRPr lang="en-US"/>
          </a:p>
        </p:txBody>
      </p:sp>
    </p:spTree>
    <p:extLst>
      <p:ext uri="{BB962C8B-B14F-4D97-AF65-F5344CB8AC3E}">
        <p14:creationId xmlns:p14="http://schemas.microsoft.com/office/powerpoint/2010/main" val="3716149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512DA-F5EE-7224-F09B-8BEED9798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94FF5-B565-5BB4-5F16-A2473A077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08AD9-9B68-934A-3D46-147D6E45F7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C39F4-EA63-B884-2209-8EDDA69A0F0B}"/>
              </a:ext>
            </a:extLst>
          </p:cNvPr>
          <p:cNvSpPr>
            <a:spLocks noGrp="1"/>
          </p:cNvSpPr>
          <p:nvPr>
            <p:ph type="sldNum" sz="quarter" idx="5"/>
          </p:nvPr>
        </p:nvSpPr>
        <p:spPr/>
        <p:txBody>
          <a:bodyPr/>
          <a:lstStyle/>
          <a:p>
            <a:fld id="{A3F51199-3F45-E247-B873-120B3D2007B3}" type="slidenum">
              <a:rPr lang="en-US" smtClean="0"/>
              <a:t>43</a:t>
            </a:fld>
            <a:endParaRPr lang="en-US"/>
          </a:p>
        </p:txBody>
      </p:sp>
    </p:spTree>
    <p:extLst>
      <p:ext uri="{BB962C8B-B14F-4D97-AF65-F5344CB8AC3E}">
        <p14:creationId xmlns:p14="http://schemas.microsoft.com/office/powerpoint/2010/main" val="1784744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09582-B688-3D8C-5AD9-109C0EA83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C49DC-4984-BD7B-E530-2F20CE99E1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C70CF-4126-3BD3-B913-C53E28E51F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BC8BDA-AC50-C575-A24C-DDEC17D680BF}"/>
              </a:ext>
            </a:extLst>
          </p:cNvPr>
          <p:cNvSpPr>
            <a:spLocks noGrp="1"/>
          </p:cNvSpPr>
          <p:nvPr>
            <p:ph type="sldNum" sz="quarter" idx="5"/>
          </p:nvPr>
        </p:nvSpPr>
        <p:spPr/>
        <p:txBody>
          <a:bodyPr/>
          <a:lstStyle/>
          <a:p>
            <a:fld id="{A3F51199-3F45-E247-B873-120B3D2007B3}" type="slidenum">
              <a:rPr lang="en-US" smtClean="0"/>
              <a:t>44</a:t>
            </a:fld>
            <a:endParaRPr lang="en-US"/>
          </a:p>
        </p:txBody>
      </p:sp>
    </p:spTree>
    <p:extLst>
      <p:ext uri="{BB962C8B-B14F-4D97-AF65-F5344CB8AC3E}">
        <p14:creationId xmlns:p14="http://schemas.microsoft.com/office/powerpoint/2010/main" val="5017987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8EDDB-D8D4-23D0-6523-5EDCE09C7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F7F420-59AC-87EA-59EB-5E5F51668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F0C06-1619-837D-5845-F2A846D61C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BCC292-1B8A-7CDB-A149-E7C185E4A848}"/>
              </a:ext>
            </a:extLst>
          </p:cNvPr>
          <p:cNvSpPr>
            <a:spLocks noGrp="1"/>
          </p:cNvSpPr>
          <p:nvPr>
            <p:ph type="sldNum" sz="quarter" idx="5"/>
          </p:nvPr>
        </p:nvSpPr>
        <p:spPr/>
        <p:txBody>
          <a:bodyPr/>
          <a:lstStyle/>
          <a:p>
            <a:fld id="{A3F51199-3F45-E247-B873-120B3D2007B3}" type="slidenum">
              <a:rPr lang="en-US" smtClean="0"/>
              <a:t>45</a:t>
            </a:fld>
            <a:endParaRPr lang="en-US"/>
          </a:p>
        </p:txBody>
      </p:sp>
    </p:spTree>
    <p:extLst>
      <p:ext uri="{BB962C8B-B14F-4D97-AF65-F5344CB8AC3E}">
        <p14:creationId xmlns:p14="http://schemas.microsoft.com/office/powerpoint/2010/main" val="30220715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20FAD-BE01-05A3-8A9A-C87B9E7DA1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3F75E-2817-6219-372E-72A176C11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904D0-FD50-7B14-F565-236AE5AEC3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62A32E-057F-5B9A-817D-D24B26A8D8DD}"/>
              </a:ext>
            </a:extLst>
          </p:cNvPr>
          <p:cNvSpPr>
            <a:spLocks noGrp="1"/>
          </p:cNvSpPr>
          <p:nvPr>
            <p:ph type="sldNum" sz="quarter" idx="5"/>
          </p:nvPr>
        </p:nvSpPr>
        <p:spPr/>
        <p:txBody>
          <a:bodyPr/>
          <a:lstStyle/>
          <a:p>
            <a:fld id="{A3F51199-3F45-E247-B873-120B3D2007B3}" type="slidenum">
              <a:rPr lang="en-US" smtClean="0"/>
              <a:t>46</a:t>
            </a:fld>
            <a:endParaRPr lang="en-US"/>
          </a:p>
        </p:txBody>
      </p:sp>
    </p:spTree>
    <p:extLst>
      <p:ext uri="{BB962C8B-B14F-4D97-AF65-F5344CB8AC3E}">
        <p14:creationId xmlns:p14="http://schemas.microsoft.com/office/powerpoint/2010/main" val="36698803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7E8DD-2F79-ABFC-4BAD-61E4D1589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B7407-D29B-E090-E7B0-266DA55BD1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33E65A-423B-DB3F-E0B2-D9F8278286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A9EE9-DFCC-69C8-B6AE-CE4855CBFDEC}"/>
              </a:ext>
            </a:extLst>
          </p:cNvPr>
          <p:cNvSpPr>
            <a:spLocks noGrp="1"/>
          </p:cNvSpPr>
          <p:nvPr>
            <p:ph type="sldNum" sz="quarter" idx="5"/>
          </p:nvPr>
        </p:nvSpPr>
        <p:spPr/>
        <p:txBody>
          <a:bodyPr/>
          <a:lstStyle/>
          <a:p>
            <a:fld id="{A3F51199-3F45-E247-B873-120B3D2007B3}" type="slidenum">
              <a:rPr lang="en-US" smtClean="0"/>
              <a:t>47</a:t>
            </a:fld>
            <a:endParaRPr lang="en-US"/>
          </a:p>
        </p:txBody>
      </p:sp>
    </p:spTree>
    <p:extLst>
      <p:ext uri="{BB962C8B-B14F-4D97-AF65-F5344CB8AC3E}">
        <p14:creationId xmlns:p14="http://schemas.microsoft.com/office/powerpoint/2010/main" val="10829101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04F7C-F870-090A-E077-061B4F077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19DA8-B9AC-31EA-2B0B-CA431BC5E5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1498D-8190-1116-9431-D4D1EFC0F1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E5C70A-8833-32F9-56A1-19C1BA061ED4}"/>
              </a:ext>
            </a:extLst>
          </p:cNvPr>
          <p:cNvSpPr>
            <a:spLocks noGrp="1"/>
          </p:cNvSpPr>
          <p:nvPr>
            <p:ph type="sldNum" sz="quarter" idx="5"/>
          </p:nvPr>
        </p:nvSpPr>
        <p:spPr/>
        <p:txBody>
          <a:bodyPr/>
          <a:lstStyle/>
          <a:p>
            <a:fld id="{A3F51199-3F45-E247-B873-120B3D2007B3}" type="slidenum">
              <a:rPr lang="en-US" smtClean="0"/>
              <a:t>48</a:t>
            </a:fld>
            <a:endParaRPr lang="en-US"/>
          </a:p>
        </p:txBody>
      </p:sp>
    </p:spTree>
    <p:extLst>
      <p:ext uri="{BB962C8B-B14F-4D97-AF65-F5344CB8AC3E}">
        <p14:creationId xmlns:p14="http://schemas.microsoft.com/office/powerpoint/2010/main" val="35835565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49</a:t>
            </a:fld>
            <a:endParaRPr lang="en-US"/>
          </a:p>
        </p:txBody>
      </p:sp>
    </p:spTree>
    <p:extLst>
      <p:ext uri="{BB962C8B-B14F-4D97-AF65-F5344CB8AC3E}">
        <p14:creationId xmlns:p14="http://schemas.microsoft.com/office/powerpoint/2010/main" val="42337539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50</a:t>
            </a:fld>
            <a:endParaRPr lang="en-US"/>
          </a:p>
        </p:txBody>
      </p:sp>
    </p:spTree>
    <p:extLst>
      <p:ext uri="{BB962C8B-B14F-4D97-AF65-F5344CB8AC3E}">
        <p14:creationId xmlns:p14="http://schemas.microsoft.com/office/powerpoint/2010/main" val="12368155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51</a:t>
            </a:fld>
            <a:endParaRPr lang="en-US"/>
          </a:p>
        </p:txBody>
      </p:sp>
    </p:spTree>
    <p:extLst>
      <p:ext uri="{BB962C8B-B14F-4D97-AF65-F5344CB8AC3E}">
        <p14:creationId xmlns:p14="http://schemas.microsoft.com/office/powerpoint/2010/main" val="39922909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BD5B2-E8B0-35C0-FD1A-BE1BD58774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D6E1D-C8B1-C350-4905-7429678BE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7B8AC-944E-B5D2-9C57-FDA3C13B67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5CEFB4-7C66-6F3D-B88B-D02D87266F46}"/>
              </a:ext>
            </a:extLst>
          </p:cNvPr>
          <p:cNvSpPr>
            <a:spLocks noGrp="1"/>
          </p:cNvSpPr>
          <p:nvPr>
            <p:ph type="sldNum" sz="quarter" idx="5"/>
          </p:nvPr>
        </p:nvSpPr>
        <p:spPr/>
        <p:txBody>
          <a:bodyPr/>
          <a:lstStyle/>
          <a:p>
            <a:fld id="{A3F51199-3F45-E247-B873-120B3D2007B3}" type="slidenum">
              <a:rPr lang="en-US" smtClean="0"/>
              <a:t>52</a:t>
            </a:fld>
            <a:endParaRPr lang="en-US"/>
          </a:p>
        </p:txBody>
      </p:sp>
    </p:spTree>
    <p:extLst>
      <p:ext uri="{BB962C8B-B14F-4D97-AF65-F5344CB8AC3E}">
        <p14:creationId xmlns:p14="http://schemas.microsoft.com/office/powerpoint/2010/main" val="9808743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E42C-F7E9-F5D2-A4F2-E7E6F6972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7607E4-1FCF-E143-B7B7-E52009A9C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2B955A-5FC0-4623-1C36-5074E8D6C3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0E395D-CC92-8798-3DF8-1C4EAFADE27D}"/>
              </a:ext>
            </a:extLst>
          </p:cNvPr>
          <p:cNvSpPr>
            <a:spLocks noGrp="1"/>
          </p:cNvSpPr>
          <p:nvPr>
            <p:ph type="sldNum" sz="quarter" idx="5"/>
          </p:nvPr>
        </p:nvSpPr>
        <p:spPr/>
        <p:txBody>
          <a:bodyPr/>
          <a:lstStyle/>
          <a:p>
            <a:fld id="{A3F51199-3F45-E247-B873-120B3D2007B3}" type="slidenum">
              <a:rPr lang="en-US" smtClean="0"/>
              <a:t>53</a:t>
            </a:fld>
            <a:endParaRPr lang="en-US"/>
          </a:p>
        </p:txBody>
      </p:sp>
    </p:spTree>
    <p:extLst>
      <p:ext uri="{BB962C8B-B14F-4D97-AF65-F5344CB8AC3E}">
        <p14:creationId xmlns:p14="http://schemas.microsoft.com/office/powerpoint/2010/main" val="24532387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54</a:t>
            </a:fld>
            <a:endParaRPr lang="en-US"/>
          </a:p>
        </p:txBody>
      </p:sp>
    </p:spTree>
    <p:extLst>
      <p:ext uri="{BB962C8B-B14F-4D97-AF65-F5344CB8AC3E}">
        <p14:creationId xmlns:p14="http://schemas.microsoft.com/office/powerpoint/2010/main" val="18134584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CBF51-06C2-89C7-F17B-094B63F31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CB0B2-C7B9-9E9E-02C4-221C9EA68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CF270-CD72-8921-ED70-CB6B740375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E78C34-7CAA-479B-75FA-5D6116A73590}"/>
              </a:ext>
            </a:extLst>
          </p:cNvPr>
          <p:cNvSpPr>
            <a:spLocks noGrp="1"/>
          </p:cNvSpPr>
          <p:nvPr>
            <p:ph type="sldNum" sz="quarter" idx="5"/>
          </p:nvPr>
        </p:nvSpPr>
        <p:spPr/>
        <p:txBody>
          <a:bodyPr/>
          <a:lstStyle/>
          <a:p>
            <a:fld id="{A3F51199-3F45-E247-B873-120B3D2007B3}" type="slidenum">
              <a:rPr lang="en-US" smtClean="0"/>
              <a:t>55</a:t>
            </a:fld>
            <a:endParaRPr lang="en-US"/>
          </a:p>
        </p:txBody>
      </p:sp>
    </p:spTree>
    <p:extLst>
      <p:ext uri="{BB962C8B-B14F-4D97-AF65-F5344CB8AC3E}">
        <p14:creationId xmlns:p14="http://schemas.microsoft.com/office/powerpoint/2010/main" val="31223057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2B345-D253-55AD-20B6-5CA218318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3DAAA-CE04-B292-A889-3956F7CC6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479D8-7347-08FB-5A66-0E1A8D280F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A06724-EAED-C45E-FA85-6FEBCF667E79}"/>
              </a:ext>
            </a:extLst>
          </p:cNvPr>
          <p:cNvSpPr>
            <a:spLocks noGrp="1"/>
          </p:cNvSpPr>
          <p:nvPr>
            <p:ph type="sldNum" sz="quarter" idx="5"/>
          </p:nvPr>
        </p:nvSpPr>
        <p:spPr/>
        <p:txBody>
          <a:bodyPr/>
          <a:lstStyle/>
          <a:p>
            <a:fld id="{A3F51199-3F45-E247-B873-120B3D2007B3}" type="slidenum">
              <a:rPr lang="en-US" smtClean="0"/>
              <a:t>56</a:t>
            </a:fld>
            <a:endParaRPr lang="en-US"/>
          </a:p>
        </p:txBody>
      </p:sp>
    </p:spTree>
    <p:extLst>
      <p:ext uri="{BB962C8B-B14F-4D97-AF65-F5344CB8AC3E}">
        <p14:creationId xmlns:p14="http://schemas.microsoft.com/office/powerpoint/2010/main" val="522778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F6766-7F67-C705-70BF-297EABC3E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DFC71-CC70-23E4-34AD-F60E9BA88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DAC4E0-75A3-8EB3-E35A-BFC81D9ECF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4BD33D-0EF4-4194-9CA8-B1DAB4955079}"/>
              </a:ext>
            </a:extLst>
          </p:cNvPr>
          <p:cNvSpPr>
            <a:spLocks noGrp="1"/>
          </p:cNvSpPr>
          <p:nvPr>
            <p:ph type="sldNum" sz="quarter" idx="5"/>
          </p:nvPr>
        </p:nvSpPr>
        <p:spPr/>
        <p:txBody>
          <a:bodyPr/>
          <a:lstStyle/>
          <a:p>
            <a:fld id="{A3F51199-3F45-E247-B873-120B3D2007B3}" type="slidenum">
              <a:rPr lang="en-US" smtClean="0"/>
              <a:t>57</a:t>
            </a:fld>
            <a:endParaRPr lang="en-US"/>
          </a:p>
        </p:txBody>
      </p:sp>
    </p:spTree>
    <p:extLst>
      <p:ext uri="{BB962C8B-B14F-4D97-AF65-F5344CB8AC3E}">
        <p14:creationId xmlns:p14="http://schemas.microsoft.com/office/powerpoint/2010/main" val="418500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BF0D3-C35B-13AC-CF01-1AEC5F50D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00479-E4BA-B762-0BC4-E59A068D8B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E17E9-A578-AA37-27C1-C7E6DCD687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6DB5F6-D550-723B-004C-81AF54380A48}"/>
              </a:ext>
            </a:extLst>
          </p:cNvPr>
          <p:cNvSpPr>
            <a:spLocks noGrp="1"/>
          </p:cNvSpPr>
          <p:nvPr>
            <p:ph type="sldNum" sz="quarter" idx="5"/>
          </p:nvPr>
        </p:nvSpPr>
        <p:spPr/>
        <p:txBody>
          <a:bodyPr/>
          <a:lstStyle/>
          <a:p>
            <a:fld id="{A3F51199-3F45-E247-B873-120B3D2007B3}" type="slidenum">
              <a:rPr lang="en-US" smtClean="0"/>
              <a:t>58</a:t>
            </a:fld>
            <a:endParaRPr lang="en-US"/>
          </a:p>
        </p:txBody>
      </p:sp>
    </p:spTree>
    <p:extLst>
      <p:ext uri="{BB962C8B-B14F-4D97-AF65-F5344CB8AC3E}">
        <p14:creationId xmlns:p14="http://schemas.microsoft.com/office/powerpoint/2010/main" val="4991616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42C2D-491F-8396-8A92-592EDBB19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2096C-864B-C332-9CE2-268C22A106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83E1A7-FD47-E852-B4DD-EF25237103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163BE0-B114-BE27-A343-01C3987042A9}"/>
              </a:ext>
            </a:extLst>
          </p:cNvPr>
          <p:cNvSpPr>
            <a:spLocks noGrp="1"/>
          </p:cNvSpPr>
          <p:nvPr>
            <p:ph type="sldNum" sz="quarter" idx="5"/>
          </p:nvPr>
        </p:nvSpPr>
        <p:spPr/>
        <p:txBody>
          <a:bodyPr/>
          <a:lstStyle/>
          <a:p>
            <a:fld id="{A3F51199-3F45-E247-B873-120B3D2007B3}" type="slidenum">
              <a:rPr lang="en-US" smtClean="0"/>
              <a:t>59</a:t>
            </a:fld>
            <a:endParaRPr lang="en-US"/>
          </a:p>
        </p:txBody>
      </p:sp>
    </p:spTree>
    <p:extLst>
      <p:ext uri="{BB962C8B-B14F-4D97-AF65-F5344CB8AC3E}">
        <p14:creationId xmlns:p14="http://schemas.microsoft.com/office/powerpoint/2010/main" val="31930590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FF2BC-1648-ADBD-FBF1-A2E720812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FC7BA-92C6-56E4-1397-21FBBDF30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D84FC-15B3-4CDD-0A01-A7367B214D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5B3BB1-99BB-3C42-0CE3-E9B15251055F}"/>
              </a:ext>
            </a:extLst>
          </p:cNvPr>
          <p:cNvSpPr>
            <a:spLocks noGrp="1"/>
          </p:cNvSpPr>
          <p:nvPr>
            <p:ph type="sldNum" sz="quarter" idx="5"/>
          </p:nvPr>
        </p:nvSpPr>
        <p:spPr/>
        <p:txBody>
          <a:bodyPr/>
          <a:lstStyle/>
          <a:p>
            <a:fld id="{A3F51199-3F45-E247-B873-120B3D2007B3}" type="slidenum">
              <a:rPr lang="en-US" smtClean="0"/>
              <a:t>60</a:t>
            </a:fld>
            <a:endParaRPr lang="en-US"/>
          </a:p>
        </p:txBody>
      </p:sp>
    </p:spTree>
    <p:extLst>
      <p:ext uri="{BB962C8B-B14F-4D97-AF65-F5344CB8AC3E}">
        <p14:creationId xmlns:p14="http://schemas.microsoft.com/office/powerpoint/2010/main" val="10944983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841D8-0AAE-F9A6-3EFD-CEB112E79E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7E8C0-0B17-CF75-257B-27D7DA0B41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0465B-280B-0944-F9D5-CB34F74AC3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A0752-4A57-8001-5DE9-AD8AA278FC36}"/>
              </a:ext>
            </a:extLst>
          </p:cNvPr>
          <p:cNvSpPr>
            <a:spLocks noGrp="1"/>
          </p:cNvSpPr>
          <p:nvPr>
            <p:ph type="sldNum" sz="quarter" idx="5"/>
          </p:nvPr>
        </p:nvSpPr>
        <p:spPr/>
        <p:txBody>
          <a:bodyPr/>
          <a:lstStyle/>
          <a:p>
            <a:fld id="{A3F51199-3F45-E247-B873-120B3D2007B3}" type="slidenum">
              <a:rPr lang="en-US" smtClean="0"/>
              <a:t>63</a:t>
            </a:fld>
            <a:endParaRPr lang="en-US"/>
          </a:p>
        </p:txBody>
      </p:sp>
    </p:spTree>
    <p:extLst>
      <p:ext uri="{BB962C8B-B14F-4D97-AF65-F5344CB8AC3E}">
        <p14:creationId xmlns:p14="http://schemas.microsoft.com/office/powerpoint/2010/main" val="35717665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7DB0A-84A1-DCB1-BD0A-732BE5475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C5C82-B6F2-E392-EBB8-F2328B7B1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74660-DF7B-0060-D48D-5EBDC10B7E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5A3709-480A-BDE3-FF0D-C79518140509}"/>
              </a:ext>
            </a:extLst>
          </p:cNvPr>
          <p:cNvSpPr>
            <a:spLocks noGrp="1"/>
          </p:cNvSpPr>
          <p:nvPr>
            <p:ph type="sldNum" sz="quarter" idx="5"/>
          </p:nvPr>
        </p:nvSpPr>
        <p:spPr/>
        <p:txBody>
          <a:bodyPr/>
          <a:lstStyle/>
          <a:p>
            <a:fld id="{A3F51199-3F45-E247-B873-120B3D2007B3}" type="slidenum">
              <a:rPr lang="en-US" smtClean="0"/>
              <a:t>64</a:t>
            </a:fld>
            <a:endParaRPr lang="en-US"/>
          </a:p>
        </p:txBody>
      </p:sp>
    </p:spTree>
    <p:extLst>
      <p:ext uri="{BB962C8B-B14F-4D97-AF65-F5344CB8AC3E}">
        <p14:creationId xmlns:p14="http://schemas.microsoft.com/office/powerpoint/2010/main" val="33400900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AD27-9A5B-8164-10CF-3CA1381A7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871166-BBE9-8282-7C6B-70D9A210C6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69417-D17F-7804-4103-E87B794592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6EAB74-7DEC-D88F-9550-18D12304A2C9}"/>
              </a:ext>
            </a:extLst>
          </p:cNvPr>
          <p:cNvSpPr>
            <a:spLocks noGrp="1"/>
          </p:cNvSpPr>
          <p:nvPr>
            <p:ph type="sldNum" sz="quarter" idx="5"/>
          </p:nvPr>
        </p:nvSpPr>
        <p:spPr/>
        <p:txBody>
          <a:bodyPr/>
          <a:lstStyle/>
          <a:p>
            <a:fld id="{A3F51199-3F45-E247-B873-120B3D2007B3}" type="slidenum">
              <a:rPr lang="en-US" smtClean="0"/>
              <a:t>65</a:t>
            </a:fld>
            <a:endParaRPr lang="en-US"/>
          </a:p>
        </p:txBody>
      </p:sp>
    </p:spTree>
    <p:extLst>
      <p:ext uri="{BB962C8B-B14F-4D97-AF65-F5344CB8AC3E}">
        <p14:creationId xmlns:p14="http://schemas.microsoft.com/office/powerpoint/2010/main" val="37544280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CD7C6-EE2A-DF9C-AF5A-34792F09C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A86CF-401B-9839-AD55-7CB10CB4F9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B234F-8D5D-70B6-5814-DEEBE5EED1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61EB31-B0BB-0A5B-6344-5048816D2DCD}"/>
              </a:ext>
            </a:extLst>
          </p:cNvPr>
          <p:cNvSpPr>
            <a:spLocks noGrp="1"/>
          </p:cNvSpPr>
          <p:nvPr>
            <p:ph type="sldNum" sz="quarter" idx="5"/>
          </p:nvPr>
        </p:nvSpPr>
        <p:spPr/>
        <p:txBody>
          <a:bodyPr/>
          <a:lstStyle/>
          <a:p>
            <a:fld id="{A3F51199-3F45-E247-B873-120B3D2007B3}" type="slidenum">
              <a:rPr lang="en-US" smtClean="0"/>
              <a:t>66</a:t>
            </a:fld>
            <a:endParaRPr lang="en-US"/>
          </a:p>
        </p:txBody>
      </p:sp>
    </p:spTree>
    <p:extLst>
      <p:ext uri="{BB962C8B-B14F-4D97-AF65-F5344CB8AC3E}">
        <p14:creationId xmlns:p14="http://schemas.microsoft.com/office/powerpoint/2010/main" val="41067891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67</a:t>
            </a:fld>
            <a:endParaRPr lang="en-US"/>
          </a:p>
        </p:txBody>
      </p:sp>
    </p:spTree>
    <p:extLst>
      <p:ext uri="{BB962C8B-B14F-4D97-AF65-F5344CB8AC3E}">
        <p14:creationId xmlns:p14="http://schemas.microsoft.com/office/powerpoint/2010/main" val="18077266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68</a:t>
            </a:fld>
            <a:endParaRPr lang="en-US"/>
          </a:p>
        </p:txBody>
      </p:sp>
    </p:spTree>
    <p:extLst>
      <p:ext uri="{BB962C8B-B14F-4D97-AF65-F5344CB8AC3E}">
        <p14:creationId xmlns:p14="http://schemas.microsoft.com/office/powerpoint/2010/main" val="11298128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F51199-3F45-E247-B873-120B3D2007B3}" type="slidenum">
              <a:rPr lang="en-US" smtClean="0"/>
              <a:t>69</a:t>
            </a:fld>
            <a:endParaRPr lang="en-US"/>
          </a:p>
        </p:txBody>
      </p:sp>
    </p:spTree>
    <p:extLst>
      <p:ext uri="{BB962C8B-B14F-4D97-AF65-F5344CB8AC3E}">
        <p14:creationId xmlns:p14="http://schemas.microsoft.com/office/powerpoint/2010/main" val="3845534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A778D-FDA8-1DC5-3921-7ACCC66C38E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F59CD48-F01C-608A-8577-9CAB11CD4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694BE46-A91A-A117-77FB-90B83AB36CE7}"/>
              </a:ext>
            </a:extLst>
          </p:cNvPr>
          <p:cNvSpPr>
            <a:spLocks noGrp="1"/>
          </p:cNvSpPr>
          <p:nvPr>
            <p:ph type="dt" sz="half" idx="10"/>
          </p:nvPr>
        </p:nvSpPr>
        <p:spPr/>
        <p:txBody>
          <a:bodyPr/>
          <a:lstStyle/>
          <a:p>
            <a:fld id="{F3363513-D8A7-8149-94E3-1A2F09293957}" type="datetime1">
              <a:rPr lang="en-GB" smtClean="0"/>
              <a:t>12/08/2026</a:t>
            </a:fld>
            <a:endParaRPr lang="en-US"/>
          </a:p>
        </p:txBody>
      </p:sp>
      <p:sp>
        <p:nvSpPr>
          <p:cNvPr id="5" name="Footer Placeholder 4">
            <a:extLst>
              <a:ext uri="{FF2B5EF4-FFF2-40B4-BE49-F238E27FC236}">
                <a16:creationId xmlns:a16="http://schemas.microsoft.com/office/drawing/2014/main" id="{CA6C70AA-3420-EB13-14CD-8E0B80F99B56}"/>
              </a:ext>
            </a:extLst>
          </p:cNvPr>
          <p:cNvSpPr>
            <a:spLocks noGrp="1"/>
          </p:cNvSpPr>
          <p:nvPr>
            <p:ph type="ftr" sz="quarter" idx="11"/>
          </p:nvPr>
        </p:nvSpPr>
        <p:spPr/>
        <p:txBody>
          <a:bodyPr/>
          <a:lstStyle/>
          <a:p>
            <a:r>
              <a:rPr lang="en-US"/>
              <a:t>2024 CVFL AGM</a:t>
            </a:r>
          </a:p>
        </p:txBody>
      </p:sp>
      <p:sp>
        <p:nvSpPr>
          <p:cNvPr id="6" name="Slide Number Placeholder 5">
            <a:extLst>
              <a:ext uri="{FF2B5EF4-FFF2-40B4-BE49-F238E27FC236}">
                <a16:creationId xmlns:a16="http://schemas.microsoft.com/office/drawing/2014/main" id="{525623B1-7868-54C3-E5A6-D08D9B5FB812}"/>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1576275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58A5-0397-568C-8B01-A743B375C96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FF2901B-AE10-7432-2850-E068A0143D9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8FE890-9D0F-E9B8-7818-81A744E2EAAF}"/>
              </a:ext>
            </a:extLst>
          </p:cNvPr>
          <p:cNvSpPr>
            <a:spLocks noGrp="1"/>
          </p:cNvSpPr>
          <p:nvPr>
            <p:ph type="dt" sz="half" idx="10"/>
          </p:nvPr>
        </p:nvSpPr>
        <p:spPr/>
        <p:txBody>
          <a:bodyPr/>
          <a:lstStyle/>
          <a:p>
            <a:fld id="{E9383289-1C80-D34D-8D13-9EA8BB1AE10F}" type="datetime1">
              <a:rPr lang="en-GB" smtClean="0"/>
              <a:t>12/08/2026</a:t>
            </a:fld>
            <a:endParaRPr lang="en-US"/>
          </a:p>
        </p:txBody>
      </p:sp>
      <p:sp>
        <p:nvSpPr>
          <p:cNvPr id="5" name="Footer Placeholder 4">
            <a:extLst>
              <a:ext uri="{FF2B5EF4-FFF2-40B4-BE49-F238E27FC236}">
                <a16:creationId xmlns:a16="http://schemas.microsoft.com/office/drawing/2014/main" id="{71A5A0FB-64C8-802E-40A2-AAEDA022746E}"/>
              </a:ext>
            </a:extLst>
          </p:cNvPr>
          <p:cNvSpPr>
            <a:spLocks noGrp="1"/>
          </p:cNvSpPr>
          <p:nvPr>
            <p:ph type="ftr" sz="quarter" idx="11"/>
          </p:nvPr>
        </p:nvSpPr>
        <p:spPr/>
        <p:txBody>
          <a:bodyPr/>
          <a:lstStyle/>
          <a:p>
            <a:r>
              <a:rPr lang="en-US"/>
              <a:t>2024 CVFL AGM</a:t>
            </a:r>
          </a:p>
        </p:txBody>
      </p:sp>
      <p:sp>
        <p:nvSpPr>
          <p:cNvPr id="6" name="Slide Number Placeholder 5">
            <a:extLst>
              <a:ext uri="{FF2B5EF4-FFF2-40B4-BE49-F238E27FC236}">
                <a16:creationId xmlns:a16="http://schemas.microsoft.com/office/drawing/2014/main" id="{E97DE2AE-763C-07A6-5D06-CD235E527A98}"/>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104875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056-6B7C-0BAB-0AC0-BE1D0B96D85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3FA6F7B-2AA5-4545-D842-615F0F5953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C568663-AC3B-5220-9968-77630E0B1F87}"/>
              </a:ext>
            </a:extLst>
          </p:cNvPr>
          <p:cNvSpPr>
            <a:spLocks noGrp="1"/>
          </p:cNvSpPr>
          <p:nvPr>
            <p:ph type="dt" sz="half" idx="10"/>
          </p:nvPr>
        </p:nvSpPr>
        <p:spPr/>
        <p:txBody>
          <a:bodyPr/>
          <a:lstStyle/>
          <a:p>
            <a:fld id="{1F762589-9C9F-EA4A-AB04-65C240EE6577}" type="datetime1">
              <a:rPr lang="en-GB" smtClean="0"/>
              <a:t>12/08/2026</a:t>
            </a:fld>
            <a:endParaRPr lang="en-US"/>
          </a:p>
        </p:txBody>
      </p:sp>
      <p:sp>
        <p:nvSpPr>
          <p:cNvPr id="5" name="Footer Placeholder 4">
            <a:extLst>
              <a:ext uri="{FF2B5EF4-FFF2-40B4-BE49-F238E27FC236}">
                <a16:creationId xmlns:a16="http://schemas.microsoft.com/office/drawing/2014/main" id="{413C3B75-BF45-A923-423D-ED199CB208CB}"/>
              </a:ext>
            </a:extLst>
          </p:cNvPr>
          <p:cNvSpPr>
            <a:spLocks noGrp="1"/>
          </p:cNvSpPr>
          <p:nvPr>
            <p:ph type="ftr" sz="quarter" idx="11"/>
          </p:nvPr>
        </p:nvSpPr>
        <p:spPr/>
        <p:txBody>
          <a:bodyPr/>
          <a:lstStyle/>
          <a:p>
            <a:r>
              <a:rPr lang="en-US"/>
              <a:t>2024 CVFL AGM</a:t>
            </a:r>
          </a:p>
        </p:txBody>
      </p:sp>
      <p:sp>
        <p:nvSpPr>
          <p:cNvPr id="6" name="Slide Number Placeholder 5">
            <a:extLst>
              <a:ext uri="{FF2B5EF4-FFF2-40B4-BE49-F238E27FC236}">
                <a16:creationId xmlns:a16="http://schemas.microsoft.com/office/drawing/2014/main" id="{0B4558D4-6BD1-A852-6656-CAFF8ACBA360}"/>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2068973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60BBB-F8F4-B26A-94E5-DAFB8F81FAE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46BF49-8519-765C-138F-97D138C4CB2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3C3967E-0BA9-5E95-C1AE-B110B3DF04D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7501B3E-53F3-16EC-2FB1-23D0D19DE286}"/>
              </a:ext>
            </a:extLst>
          </p:cNvPr>
          <p:cNvSpPr>
            <a:spLocks noGrp="1"/>
          </p:cNvSpPr>
          <p:nvPr>
            <p:ph type="dt" sz="half" idx="10"/>
          </p:nvPr>
        </p:nvSpPr>
        <p:spPr/>
        <p:txBody>
          <a:bodyPr/>
          <a:lstStyle/>
          <a:p>
            <a:fld id="{AAE4CC2D-3988-104B-B371-85683ADAF89E}" type="datetime1">
              <a:rPr lang="en-GB" smtClean="0"/>
              <a:t>12/08/2026</a:t>
            </a:fld>
            <a:endParaRPr lang="en-US"/>
          </a:p>
        </p:txBody>
      </p:sp>
      <p:sp>
        <p:nvSpPr>
          <p:cNvPr id="6" name="Footer Placeholder 5">
            <a:extLst>
              <a:ext uri="{FF2B5EF4-FFF2-40B4-BE49-F238E27FC236}">
                <a16:creationId xmlns:a16="http://schemas.microsoft.com/office/drawing/2014/main" id="{D6B96A39-78CA-34A5-FFFE-7831FA6557C6}"/>
              </a:ext>
            </a:extLst>
          </p:cNvPr>
          <p:cNvSpPr>
            <a:spLocks noGrp="1"/>
          </p:cNvSpPr>
          <p:nvPr>
            <p:ph type="ftr" sz="quarter" idx="11"/>
          </p:nvPr>
        </p:nvSpPr>
        <p:spPr/>
        <p:txBody>
          <a:bodyPr/>
          <a:lstStyle/>
          <a:p>
            <a:r>
              <a:rPr lang="en-US"/>
              <a:t>2024 CVFL AGM</a:t>
            </a:r>
          </a:p>
        </p:txBody>
      </p:sp>
      <p:sp>
        <p:nvSpPr>
          <p:cNvPr id="7" name="Slide Number Placeholder 6">
            <a:extLst>
              <a:ext uri="{FF2B5EF4-FFF2-40B4-BE49-F238E27FC236}">
                <a16:creationId xmlns:a16="http://schemas.microsoft.com/office/drawing/2014/main" id="{D1F50D73-A37F-F091-2806-90B2958DBFCF}"/>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211804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10797-FE24-51A4-BF34-FA1E0948BD3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50F0DB7-C767-FA31-D532-F249D5D4B878}"/>
              </a:ext>
            </a:extLst>
          </p:cNvPr>
          <p:cNvSpPr>
            <a:spLocks noGrp="1"/>
          </p:cNvSpPr>
          <p:nvPr>
            <p:ph type="dt" sz="half" idx="10"/>
          </p:nvPr>
        </p:nvSpPr>
        <p:spPr/>
        <p:txBody>
          <a:bodyPr/>
          <a:lstStyle/>
          <a:p>
            <a:fld id="{20E0E536-5889-6649-8872-19FB2350BE96}" type="datetime1">
              <a:rPr lang="en-GB" smtClean="0"/>
              <a:t>12/08/2026</a:t>
            </a:fld>
            <a:endParaRPr lang="en-US"/>
          </a:p>
        </p:txBody>
      </p:sp>
      <p:sp>
        <p:nvSpPr>
          <p:cNvPr id="4" name="Footer Placeholder 3">
            <a:extLst>
              <a:ext uri="{FF2B5EF4-FFF2-40B4-BE49-F238E27FC236}">
                <a16:creationId xmlns:a16="http://schemas.microsoft.com/office/drawing/2014/main" id="{3A088825-94FF-0F4B-8591-988D7B360690}"/>
              </a:ext>
            </a:extLst>
          </p:cNvPr>
          <p:cNvSpPr>
            <a:spLocks noGrp="1"/>
          </p:cNvSpPr>
          <p:nvPr>
            <p:ph type="ftr" sz="quarter" idx="11"/>
          </p:nvPr>
        </p:nvSpPr>
        <p:spPr/>
        <p:txBody>
          <a:bodyPr/>
          <a:lstStyle/>
          <a:p>
            <a:r>
              <a:rPr lang="en-US"/>
              <a:t>2024 CVFL AGM</a:t>
            </a:r>
          </a:p>
        </p:txBody>
      </p:sp>
      <p:sp>
        <p:nvSpPr>
          <p:cNvPr id="5" name="Slide Number Placeholder 4">
            <a:extLst>
              <a:ext uri="{FF2B5EF4-FFF2-40B4-BE49-F238E27FC236}">
                <a16:creationId xmlns:a16="http://schemas.microsoft.com/office/drawing/2014/main" id="{EACBE997-5070-76A2-F584-4B659B5443C9}"/>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3821913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4FE3E-48C0-08E9-328D-F1FCCB9BBA0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0CBD3FF-C370-2E22-8A5A-7529BA90E1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30410C5-78AF-0A5A-9554-6F139AF53F7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A28E708-FF6F-D74D-7400-A0A7D1A497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FEA843B-4BB8-E6A0-9A1E-3FB78AA6806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B4F0B27-6D02-9951-C2F0-48689F055372}"/>
              </a:ext>
            </a:extLst>
          </p:cNvPr>
          <p:cNvSpPr>
            <a:spLocks noGrp="1"/>
          </p:cNvSpPr>
          <p:nvPr>
            <p:ph type="dt" sz="half" idx="10"/>
          </p:nvPr>
        </p:nvSpPr>
        <p:spPr/>
        <p:txBody>
          <a:bodyPr/>
          <a:lstStyle/>
          <a:p>
            <a:fld id="{51DB88D5-5BE4-9042-BE82-949404282597}" type="datetime1">
              <a:rPr lang="en-GB" smtClean="0"/>
              <a:t>12/08/2026</a:t>
            </a:fld>
            <a:endParaRPr lang="en-US"/>
          </a:p>
        </p:txBody>
      </p:sp>
      <p:sp>
        <p:nvSpPr>
          <p:cNvPr id="8" name="Footer Placeholder 7">
            <a:extLst>
              <a:ext uri="{FF2B5EF4-FFF2-40B4-BE49-F238E27FC236}">
                <a16:creationId xmlns:a16="http://schemas.microsoft.com/office/drawing/2014/main" id="{E5DD55A2-C7CD-81E3-9996-69FD68051271}"/>
              </a:ext>
            </a:extLst>
          </p:cNvPr>
          <p:cNvSpPr>
            <a:spLocks noGrp="1"/>
          </p:cNvSpPr>
          <p:nvPr>
            <p:ph type="ftr" sz="quarter" idx="11"/>
          </p:nvPr>
        </p:nvSpPr>
        <p:spPr/>
        <p:txBody>
          <a:bodyPr/>
          <a:lstStyle/>
          <a:p>
            <a:r>
              <a:rPr lang="en-US"/>
              <a:t>2024 CVFL AGM</a:t>
            </a:r>
          </a:p>
        </p:txBody>
      </p:sp>
      <p:sp>
        <p:nvSpPr>
          <p:cNvPr id="9" name="Slide Number Placeholder 8">
            <a:extLst>
              <a:ext uri="{FF2B5EF4-FFF2-40B4-BE49-F238E27FC236}">
                <a16:creationId xmlns:a16="http://schemas.microsoft.com/office/drawing/2014/main" id="{D8EE649F-2E0E-CCC3-572B-583433B3CDBF}"/>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104567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A672-BCC7-46BA-D458-CD6A34EF04D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5E1D7B1-CB1F-A344-55D4-0A547F78F486}"/>
              </a:ext>
            </a:extLst>
          </p:cNvPr>
          <p:cNvSpPr>
            <a:spLocks noGrp="1"/>
          </p:cNvSpPr>
          <p:nvPr>
            <p:ph type="dt" sz="half" idx="10"/>
          </p:nvPr>
        </p:nvSpPr>
        <p:spPr/>
        <p:txBody>
          <a:bodyPr/>
          <a:lstStyle/>
          <a:p>
            <a:fld id="{5B593775-70C2-404A-BFCB-12A1F1E75127}" type="datetime1">
              <a:rPr lang="en-GB" smtClean="0"/>
              <a:t>12/08/2026</a:t>
            </a:fld>
            <a:endParaRPr lang="en-US"/>
          </a:p>
        </p:txBody>
      </p:sp>
      <p:sp>
        <p:nvSpPr>
          <p:cNvPr id="4" name="Footer Placeholder 3">
            <a:extLst>
              <a:ext uri="{FF2B5EF4-FFF2-40B4-BE49-F238E27FC236}">
                <a16:creationId xmlns:a16="http://schemas.microsoft.com/office/drawing/2014/main" id="{FCF9499A-0CF4-28A0-6DA0-A922700FE490}"/>
              </a:ext>
            </a:extLst>
          </p:cNvPr>
          <p:cNvSpPr>
            <a:spLocks noGrp="1"/>
          </p:cNvSpPr>
          <p:nvPr>
            <p:ph type="ftr" sz="quarter" idx="11"/>
          </p:nvPr>
        </p:nvSpPr>
        <p:spPr/>
        <p:txBody>
          <a:bodyPr/>
          <a:lstStyle/>
          <a:p>
            <a:r>
              <a:rPr lang="en-US"/>
              <a:t>2024 CVFL AGM</a:t>
            </a:r>
          </a:p>
        </p:txBody>
      </p:sp>
      <p:sp>
        <p:nvSpPr>
          <p:cNvPr id="5" name="Slide Number Placeholder 4">
            <a:extLst>
              <a:ext uri="{FF2B5EF4-FFF2-40B4-BE49-F238E27FC236}">
                <a16:creationId xmlns:a16="http://schemas.microsoft.com/office/drawing/2014/main" id="{F0D3D36B-FB5C-0AFF-6955-A1B0DE25A7FA}"/>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231340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A80FEF-A66C-53CF-DA1B-9678AD974DE1}"/>
              </a:ext>
            </a:extLst>
          </p:cNvPr>
          <p:cNvSpPr>
            <a:spLocks noGrp="1"/>
          </p:cNvSpPr>
          <p:nvPr>
            <p:ph type="dt" sz="half" idx="10"/>
          </p:nvPr>
        </p:nvSpPr>
        <p:spPr/>
        <p:txBody>
          <a:bodyPr/>
          <a:lstStyle/>
          <a:p>
            <a:fld id="{308A9C67-CA1D-DC4C-8E38-5F6C37B4390C}" type="datetime1">
              <a:rPr lang="en-GB" smtClean="0"/>
              <a:t>12/08/2026</a:t>
            </a:fld>
            <a:endParaRPr lang="en-US"/>
          </a:p>
        </p:txBody>
      </p:sp>
      <p:sp>
        <p:nvSpPr>
          <p:cNvPr id="3" name="Footer Placeholder 2">
            <a:extLst>
              <a:ext uri="{FF2B5EF4-FFF2-40B4-BE49-F238E27FC236}">
                <a16:creationId xmlns:a16="http://schemas.microsoft.com/office/drawing/2014/main" id="{44513325-4087-CAD0-2F44-BD4F84573CEC}"/>
              </a:ext>
            </a:extLst>
          </p:cNvPr>
          <p:cNvSpPr>
            <a:spLocks noGrp="1"/>
          </p:cNvSpPr>
          <p:nvPr>
            <p:ph type="ftr" sz="quarter" idx="11"/>
          </p:nvPr>
        </p:nvSpPr>
        <p:spPr/>
        <p:txBody>
          <a:bodyPr/>
          <a:lstStyle/>
          <a:p>
            <a:r>
              <a:rPr lang="en-US"/>
              <a:t>2024 CVFL AGM</a:t>
            </a:r>
          </a:p>
        </p:txBody>
      </p:sp>
      <p:sp>
        <p:nvSpPr>
          <p:cNvPr id="4" name="Slide Number Placeholder 3">
            <a:extLst>
              <a:ext uri="{FF2B5EF4-FFF2-40B4-BE49-F238E27FC236}">
                <a16:creationId xmlns:a16="http://schemas.microsoft.com/office/drawing/2014/main" id="{7F5AFFE5-2C7B-A6AC-F1C5-38F7EA61A1AC}"/>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3142307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1E735-8487-9E4D-C3AC-3486A214210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A0BDDED-6CE2-5E7D-B6A6-4FF19CDE0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D6B93A3-E98A-CC05-E4F0-A249700663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5EE31C-D27C-D7F9-A23E-C70D5CA9E912}"/>
              </a:ext>
            </a:extLst>
          </p:cNvPr>
          <p:cNvSpPr>
            <a:spLocks noGrp="1"/>
          </p:cNvSpPr>
          <p:nvPr>
            <p:ph type="dt" sz="half" idx="10"/>
          </p:nvPr>
        </p:nvSpPr>
        <p:spPr/>
        <p:txBody>
          <a:bodyPr/>
          <a:lstStyle/>
          <a:p>
            <a:fld id="{229D3A35-18FB-B546-81DB-6A7712E7C46C}" type="datetime1">
              <a:rPr lang="en-GB" smtClean="0"/>
              <a:t>12/08/2026</a:t>
            </a:fld>
            <a:endParaRPr lang="en-US"/>
          </a:p>
        </p:txBody>
      </p:sp>
      <p:sp>
        <p:nvSpPr>
          <p:cNvPr id="6" name="Footer Placeholder 5">
            <a:extLst>
              <a:ext uri="{FF2B5EF4-FFF2-40B4-BE49-F238E27FC236}">
                <a16:creationId xmlns:a16="http://schemas.microsoft.com/office/drawing/2014/main" id="{BA5A3923-1B91-1F9D-3FF1-60A1428B80AE}"/>
              </a:ext>
            </a:extLst>
          </p:cNvPr>
          <p:cNvSpPr>
            <a:spLocks noGrp="1"/>
          </p:cNvSpPr>
          <p:nvPr>
            <p:ph type="ftr" sz="quarter" idx="11"/>
          </p:nvPr>
        </p:nvSpPr>
        <p:spPr/>
        <p:txBody>
          <a:bodyPr/>
          <a:lstStyle/>
          <a:p>
            <a:r>
              <a:rPr lang="en-US"/>
              <a:t>2024 CVFL AGM</a:t>
            </a:r>
          </a:p>
        </p:txBody>
      </p:sp>
      <p:sp>
        <p:nvSpPr>
          <p:cNvPr id="7" name="Slide Number Placeholder 6">
            <a:extLst>
              <a:ext uri="{FF2B5EF4-FFF2-40B4-BE49-F238E27FC236}">
                <a16:creationId xmlns:a16="http://schemas.microsoft.com/office/drawing/2014/main" id="{A9F4C164-287C-DC25-96C1-96FB8045362D}"/>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860195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C06E-2124-191C-46ED-7D550D253BA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FA3A73B-2FFE-9FDF-139C-6A7539F68D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A9F0BB-0357-7BA3-3812-30D93F091D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89F4CF-E63C-FE4C-0171-59631BFCA5C2}"/>
              </a:ext>
            </a:extLst>
          </p:cNvPr>
          <p:cNvSpPr>
            <a:spLocks noGrp="1"/>
          </p:cNvSpPr>
          <p:nvPr>
            <p:ph type="dt" sz="half" idx="10"/>
          </p:nvPr>
        </p:nvSpPr>
        <p:spPr/>
        <p:txBody>
          <a:bodyPr/>
          <a:lstStyle/>
          <a:p>
            <a:fld id="{F4F2DDA9-3ED8-1A4C-8BCE-1D1B612FE800}" type="datetime1">
              <a:rPr lang="en-GB" smtClean="0"/>
              <a:t>12/08/2026</a:t>
            </a:fld>
            <a:endParaRPr lang="en-US"/>
          </a:p>
        </p:txBody>
      </p:sp>
      <p:sp>
        <p:nvSpPr>
          <p:cNvPr id="6" name="Footer Placeholder 5">
            <a:extLst>
              <a:ext uri="{FF2B5EF4-FFF2-40B4-BE49-F238E27FC236}">
                <a16:creationId xmlns:a16="http://schemas.microsoft.com/office/drawing/2014/main" id="{47E9FB12-87AA-8CAA-CBF1-9DF9C304AD2D}"/>
              </a:ext>
            </a:extLst>
          </p:cNvPr>
          <p:cNvSpPr>
            <a:spLocks noGrp="1"/>
          </p:cNvSpPr>
          <p:nvPr>
            <p:ph type="ftr" sz="quarter" idx="11"/>
          </p:nvPr>
        </p:nvSpPr>
        <p:spPr/>
        <p:txBody>
          <a:bodyPr/>
          <a:lstStyle/>
          <a:p>
            <a:r>
              <a:rPr lang="en-US"/>
              <a:t>2024 CVFL AGM</a:t>
            </a:r>
          </a:p>
        </p:txBody>
      </p:sp>
      <p:sp>
        <p:nvSpPr>
          <p:cNvPr id="7" name="Slide Number Placeholder 6">
            <a:extLst>
              <a:ext uri="{FF2B5EF4-FFF2-40B4-BE49-F238E27FC236}">
                <a16:creationId xmlns:a16="http://schemas.microsoft.com/office/drawing/2014/main" id="{09B86DF0-806C-A0DA-4FD0-1E45AC80B49C}"/>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118705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6DE1-DE3A-3B6E-8975-09E80B303D9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A489ED8-BC63-28BD-6B52-C267EED2B7D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C0FC4D-CF34-DE41-11DF-063DE8A5B136}"/>
              </a:ext>
            </a:extLst>
          </p:cNvPr>
          <p:cNvSpPr>
            <a:spLocks noGrp="1"/>
          </p:cNvSpPr>
          <p:nvPr>
            <p:ph type="dt" sz="half" idx="10"/>
          </p:nvPr>
        </p:nvSpPr>
        <p:spPr/>
        <p:txBody>
          <a:bodyPr/>
          <a:lstStyle/>
          <a:p>
            <a:fld id="{906C0FBA-0185-C44F-9883-F73C92E21DFD}" type="datetime1">
              <a:rPr lang="en-GB" smtClean="0"/>
              <a:t>12/08/2026</a:t>
            </a:fld>
            <a:endParaRPr lang="en-US"/>
          </a:p>
        </p:txBody>
      </p:sp>
      <p:sp>
        <p:nvSpPr>
          <p:cNvPr id="5" name="Footer Placeholder 4">
            <a:extLst>
              <a:ext uri="{FF2B5EF4-FFF2-40B4-BE49-F238E27FC236}">
                <a16:creationId xmlns:a16="http://schemas.microsoft.com/office/drawing/2014/main" id="{B2F87329-EDE7-ABD7-21AA-9F5E4BFF7CA0}"/>
              </a:ext>
            </a:extLst>
          </p:cNvPr>
          <p:cNvSpPr>
            <a:spLocks noGrp="1"/>
          </p:cNvSpPr>
          <p:nvPr>
            <p:ph type="ftr" sz="quarter" idx="11"/>
          </p:nvPr>
        </p:nvSpPr>
        <p:spPr/>
        <p:txBody>
          <a:bodyPr/>
          <a:lstStyle/>
          <a:p>
            <a:r>
              <a:rPr lang="en-US"/>
              <a:t>2024 CVFL AGM</a:t>
            </a:r>
          </a:p>
        </p:txBody>
      </p:sp>
      <p:sp>
        <p:nvSpPr>
          <p:cNvPr id="6" name="Slide Number Placeholder 5">
            <a:extLst>
              <a:ext uri="{FF2B5EF4-FFF2-40B4-BE49-F238E27FC236}">
                <a16:creationId xmlns:a16="http://schemas.microsoft.com/office/drawing/2014/main" id="{6E9609FF-DD49-9AD9-A6C3-834256CF8DF3}"/>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2505136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E060A4-53D6-0C01-9057-E07DBC84CFE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7FDC6B-0B3A-4AA6-3F34-A5F2DE96B3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A348AFC-DC2F-4A6F-CFEE-75809A9A7006}"/>
              </a:ext>
            </a:extLst>
          </p:cNvPr>
          <p:cNvSpPr>
            <a:spLocks noGrp="1"/>
          </p:cNvSpPr>
          <p:nvPr>
            <p:ph type="dt" sz="half" idx="10"/>
          </p:nvPr>
        </p:nvSpPr>
        <p:spPr/>
        <p:txBody>
          <a:bodyPr/>
          <a:lstStyle/>
          <a:p>
            <a:fld id="{6DEB46D1-7846-5C4B-A2E3-BF0AC7482FCF}" type="datetime1">
              <a:rPr lang="en-GB" smtClean="0"/>
              <a:t>12/08/2026</a:t>
            </a:fld>
            <a:endParaRPr lang="en-US"/>
          </a:p>
        </p:txBody>
      </p:sp>
      <p:sp>
        <p:nvSpPr>
          <p:cNvPr id="5" name="Footer Placeholder 4">
            <a:extLst>
              <a:ext uri="{FF2B5EF4-FFF2-40B4-BE49-F238E27FC236}">
                <a16:creationId xmlns:a16="http://schemas.microsoft.com/office/drawing/2014/main" id="{E6FFB47E-9A94-9004-45B0-53D1420FEC86}"/>
              </a:ext>
            </a:extLst>
          </p:cNvPr>
          <p:cNvSpPr>
            <a:spLocks noGrp="1"/>
          </p:cNvSpPr>
          <p:nvPr>
            <p:ph type="ftr" sz="quarter" idx="11"/>
          </p:nvPr>
        </p:nvSpPr>
        <p:spPr/>
        <p:txBody>
          <a:bodyPr/>
          <a:lstStyle/>
          <a:p>
            <a:r>
              <a:rPr lang="en-US"/>
              <a:t>2024 CVFL AGM</a:t>
            </a:r>
          </a:p>
        </p:txBody>
      </p:sp>
      <p:sp>
        <p:nvSpPr>
          <p:cNvPr id="6" name="Slide Number Placeholder 5">
            <a:extLst>
              <a:ext uri="{FF2B5EF4-FFF2-40B4-BE49-F238E27FC236}">
                <a16:creationId xmlns:a16="http://schemas.microsoft.com/office/drawing/2014/main" id="{037393AE-2390-F4F7-BA8B-26CE6ED82F9A}"/>
              </a:ext>
            </a:extLst>
          </p:cNvPr>
          <p:cNvSpPr>
            <a:spLocks noGrp="1"/>
          </p:cNvSpPr>
          <p:nvPr>
            <p:ph type="sldNum" sz="quarter" idx="12"/>
          </p:nvPr>
        </p:nvSpPr>
        <p:spPr/>
        <p:txBody>
          <a:bodyPr/>
          <a:lstStyle/>
          <a:p>
            <a:fld id="{2E8BC98B-5AAB-EA4B-B2C1-2517002464F4}" type="slidenum">
              <a:rPr lang="en-US" smtClean="0"/>
              <a:t>‹#›</a:t>
            </a:fld>
            <a:endParaRPr lang="en-US"/>
          </a:p>
        </p:txBody>
      </p:sp>
    </p:spTree>
    <p:extLst>
      <p:ext uri="{BB962C8B-B14F-4D97-AF65-F5344CB8AC3E}">
        <p14:creationId xmlns:p14="http://schemas.microsoft.com/office/powerpoint/2010/main" val="386380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407DA6-8C2D-74E9-B10A-30E51CBBF5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A0CFAC8-EDA5-0F27-6E32-8EA6019E5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80763E-4AB6-55B9-1EA8-333B07F3CB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4988AB-F137-FA4C-8F89-8D1F3AA7ED70}" type="datetime1">
              <a:rPr lang="en-GB" smtClean="0"/>
              <a:t>12/08/2026</a:t>
            </a:fld>
            <a:endParaRPr lang="en-US"/>
          </a:p>
        </p:txBody>
      </p:sp>
      <p:sp>
        <p:nvSpPr>
          <p:cNvPr id="5" name="Footer Placeholder 4">
            <a:extLst>
              <a:ext uri="{FF2B5EF4-FFF2-40B4-BE49-F238E27FC236}">
                <a16:creationId xmlns:a16="http://schemas.microsoft.com/office/drawing/2014/main" id="{2531F652-6567-4316-96B0-9C6540805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2024 CVFL AGM</a:t>
            </a:r>
          </a:p>
        </p:txBody>
      </p:sp>
      <p:sp>
        <p:nvSpPr>
          <p:cNvPr id="6" name="Slide Number Placeholder 5">
            <a:extLst>
              <a:ext uri="{FF2B5EF4-FFF2-40B4-BE49-F238E27FC236}">
                <a16:creationId xmlns:a16="http://schemas.microsoft.com/office/drawing/2014/main" id="{FB955136-3AD8-F5B4-7E70-D42618DC03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E8BC98B-5AAB-EA4B-B2C1-2517002464F4}" type="slidenum">
              <a:rPr lang="en-US" smtClean="0"/>
              <a:t>‹#›</a:t>
            </a:fld>
            <a:endParaRPr lang="en-US"/>
          </a:p>
        </p:txBody>
      </p:sp>
    </p:spTree>
    <p:extLst>
      <p:ext uri="{BB962C8B-B14F-4D97-AF65-F5344CB8AC3E}">
        <p14:creationId xmlns:p14="http://schemas.microsoft.com/office/powerpoint/2010/main" val="3890974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Layout" Target="../slideLayouts/slideLayout8.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17.emf"/></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hyperlink" Target="mailto:daveng888@gmail.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pic>
        <p:nvPicPr>
          <p:cNvPr id="11" name="Picture 10">
            <a:extLst>
              <a:ext uri="{FF2B5EF4-FFF2-40B4-BE49-F238E27FC236}">
                <a16:creationId xmlns:a16="http://schemas.microsoft.com/office/drawing/2014/main" id="{340E1292-4A96-A194-7A0B-58602F4795A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08646" y="236469"/>
            <a:ext cx="1558835" cy="2207835"/>
          </a:xfrm>
          <a:prstGeom prst="rect">
            <a:avLst/>
          </a:prstGeom>
          <a:noFill/>
          <a:ln>
            <a:noFill/>
          </a:ln>
        </p:spPr>
      </p:pic>
      <p:sp>
        <p:nvSpPr>
          <p:cNvPr id="13" name="TextBox 12">
            <a:extLst>
              <a:ext uri="{FF2B5EF4-FFF2-40B4-BE49-F238E27FC236}">
                <a16:creationId xmlns:a16="http://schemas.microsoft.com/office/drawing/2014/main" id="{B7EC5864-C86B-4420-5EAB-BA3CB6C45C7A}"/>
              </a:ext>
            </a:extLst>
          </p:cNvPr>
          <p:cNvSpPr txBox="1"/>
          <p:nvPr/>
        </p:nvSpPr>
        <p:spPr>
          <a:xfrm>
            <a:off x="2526904" y="1126503"/>
            <a:ext cx="7888848" cy="3724096"/>
          </a:xfrm>
          <a:prstGeom prst="rect">
            <a:avLst/>
          </a:prstGeom>
          <a:noFill/>
        </p:spPr>
        <p:txBody>
          <a:bodyPr wrap="square">
            <a:spAutoFit/>
          </a:bodyPr>
          <a:lstStyle/>
          <a:p>
            <a:pPr marL="0" indent="0" algn="ctr">
              <a:buNone/>
            </a:pPr>
            <a:r>
              <a:rPr lang="en-US" sz="3200" dirty="0">
                <a:solidFill>
                  <a:schemeClr val="tx2">
                    <a:lumMod val="90000"/>
                    <a:lumOff val="10000"/>
                  </a:schemeClr>
                </a:solidFill>
                <a:latin typeface="Calibri" panose="020F0502020204030204" pitchFamily="34" charset="0"/>
                <a:cs typeface="Calibri" panose="020F0502020204030204" pitchFamily="34" charset="0"/>
              </a:rPr>
              <a:t>CHESHIRE VETERANS FOOTBALL LEAGUE</a:t>
            </a:r>
            <a:br>
              <a:rPr lang="en-US" sz="6600" dirty="0">
                <a:solidFill>
                  <a:schemeClr val="tx2">
                    <a:lumMod val="90000"/>
                    <a:lumOff val="10000"/>
                  </a:schemeClr>
                </a:solidFill>
                <a:latin typeface="Calibri" panose="020F0502020204030204" pitchFamily="34" charset="0"/>
                <a:cs typeface="Calibri" panose="020F0502020204030204" pitchFamily="34" charset="0"/>
              </a:rPr>
            </a:br>
            <a:endParaRPr lang="en-US" sz="6600" dirty="0">
              <a:solidFill>
                <a:schemeClr val="tx2">
                  <a:lumMod val="90000"/>
                  <a:lumOff val="10000"/>
                </a:schemeClr>
              </a:solidFill>
              <a:latin typeface="Calibri" panose="020F0502020204030204" pitchFamily="34" charset="0"/>
              <a:cs typeface="Calibri" panose="020F0502020204030204" pitchFamily="34" charset="0"/>
            </a:endParaRPr>
          </a:p>
          <a:p>
            <a:pPr marL="0" indent="0" algn="ctr">
              <a:buNone/>
            </a:pPr>
            <a:r>
              <a:rPr lang="en-US" sz="6600" dirty="0">
                <a:solidFill>
                  <a:schemeClr val="tx2">
                    <a:lumMod val="90000"/>
                    <a:lumOff val="10000"/>
                  </a:schemeClr>
                </a:solidFill>
                <a:latin typeface="Calibri" panose="020F0502020204030204" pitchFamily="34" charset="0"/>
                <a:cs typeface="Calibri" panose="020F0502020204030204" pitchFamily="34" charset="0"/>
              </a:rPr>
              <a:t>2026 AGM</a:t>
            </a:r>
            <a:endParaRPr lang="en-US" sz="3200" dirty="0">
              <a:solidFill>
                <a:schemeClr val="tx2">
                  <a:lumMod val="90000"/>
                  <a:lumOff val="10000"/>
                </a:schemeClr>
              </a:solidFill>
              <a:latin typeface="Calibri" panose="020F0502020204030204" pitchFamily="34" charset="0"/>
              <a:cs typeface="Calibri" panose="020F0502020204030204" pitchFamily="34" charset="0"/>
            </a:endParaRPr>
          </a:p>
          <a:p>
            <a:pPr marL="0" indent="0" algn="ctr">
              <a:buNone/>
            </a:pPr>
            <a:endParaRPr lang="en-US" sz="1800" dirty="0">
              <a:solidFill>
                <a:schemeClr val="tx2">
                  <a:lumMod val="90000"/>
                  <a:lumOff val="10000"/>
                </a:schemeClr>
              </a:solidFill>
              <a:latin typeface="Calibri" panose="020F0502020204030204" pitchFamily="34" charset="0"/>
              <a:cs typeface="Calibri" panose="020F0502020204030204" pitchFamily="34" charset="0"/>
            </a:endParaRPr>
          </a:p>
          <a:p>
            <a:pPr marL="0" indent="0" algn="ctr">
              <a:buNone/>
            </a:pPr>
            <a:endParaRPr lang="en-US" sz="1800" dirty="0">
              <a:solidFill>
                <a:schemeClr val="tx2">
                  <a:lumMod val="90000"/>
                  <a:lumOff val="10000"/>
                </a:schemeClr>
              </a:solidFill>
              <a:latin typeface="Calibri" panose="020F0502020204030204" pitchFamily="34" charset="0"/>
              <a:cs typeface="Calibri" panose="020F0502020204030204" pitchFamily="34" charset="0"/>
            </a:endParaRPr>
          </a:p>
          <a:p>
            <a:pPr marL="0" indent="0" algn="ctr">
              <a:buNone/>
            </a:pPr>
            <a:r>
              <a:rPr lang="en-US" sz="1800" dirty="0">
                <a:solidFill>
                  <a:schemeClr val="tx2">
                    <a:lumMod val="90000"/>
                    <a:lumOff val="10000"/>
                  </a:schemeClr>
                </a:solidFill>
                <a:latin typeface="Calibri" panose="020F0502020204030204" pitchFamily="34" charset="0"/>
                <a:cs typeface="Calibri" panose="020F0502020204030204" pitchFamily="34" charset="0"/>
              </a:rPr>
              <a:t>Monday 6</a:t>
            </a:r>
            <a:r>
              <a:rPr lang="en-US" baseline="30000" dirty="0">
                <a:solidFill>
                  <a:schemeClr val="tx2">
                    <a:lumMod val="90000"/>
                    <a:lumOff val="10000"/>
                  </a:schemeClr>
                </a:solidFill>
                <a:latin typeface="Calibri" panose="020F0502020204030204" pitchFamily="34" charset="0"/>
                <a:cs typeface="Calibri" panose="020F0502020204030204" pitchFamily="34" charset="0"/>
              </a:rPr>
              <a:t>th </a:t>
            </a:r>
            <a:r>
              <a:rPr lang="en-US" sz="1800" dirty="0">
                <a:solidFill>
                  <a:schemeClr val="tx2">
                    <a:lumMod val="90000"/>
                    <a:lumOff val="10000"/>
                  </a:schemeClr>
                </a:solidFill>
                <a:latin typeface="Calibri" panose="020F0502020204030204" pitchFamily="34" charset="0"/>
                <a:cs typeface="Calibri" panose="020F0502020204030204" pitchFamily="34" charset="0"/>
              </a:rPr>
              <a:t>July </a:t>
            </a:r>
          </a:p>
          <a:p>
            <a:pPr marL="0" indent="0" algn="ctr">
              <a:buNone/>
            </a:pPr>
            <a:r>
              <a:rPr lang="en-US" sz="1800" dirty="0">
                <a:solidFill>
                  <a:schemeClr val="tx2">
                    <a:lumMod val="90000"/>
                    <a:lumOff val="10000"/>
                  </a:schemeClr>
                </a:solidFill>
                <a:latin typeface="Calibri" panose="020F0502020204030204" pitchFamily="34" charset="0"/>
                <a:cs typeface="Calibri" panose="020F0502020204030204" pitchFamily="34" charset="0"/>
              </a:rPr>
              <a:t>In person at The Cottons Hotel and by Zoom</a:t>
            </a:r>
          </a:p>
        </p:txBody>
      </p:sp>
    </p:spTree>
    <p:extLst>
      <p:ext uri="{BB962C8B-B14F-4D97-AF65-F5344CB8AC3E}">
        <p14:creationId xmlns:p14="http://schemas.microsoft.com/office/powerpoint/2010/main" val="1116052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84974-D370-61EC-7383-9C9561EFF259}"/>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0E813501-55D0-2817-A1DB-6B686A837384}"/>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889A554D-4AB0-DCC6-ABD1-0C4EAE309BDC}"/>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13384F84-E239-E0C5-B03D-BD28F963EE04}"/>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D31E5205-9658-E9EF-1006-E904DCA6531D}"/>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987586C9-0FA2-4D91-AF64-644FFCD8208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2" name="TextBox 1">
            <a:extLst>
              <a:ext uri="{FF2B5EF4-FFF2-40B4-BE49-F238E27FC236}">
                <a16:creationId xmlns:a16="http://schemas.microsoft.com/office/drawing/2014/main" id="{50D35E64-C0D3-5913-F5AC-FE11C8EA6E06}"/>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WELCOME</a:t>
            </a:r>
          </a:p>
        </p:txBody>
      </p:sp>
      <p:sp>
        <p:nvSpPr>
          <p:cNvPr id="3" name="TextBox 2">
            <a:extLst>
              <a:ext uri="{FF2B5EF4-FFF2-40B4-BE49-F238E27FC236}">
                <a16:creationId xmlns:a16="http://schemas.microsoft.com/office/drawing/2014/main" id="{FBBEC374-6417-357F-7938-AC366A30AD02}"/>
              </a:ext>
            </a:extLst>
          </p:cNvPr>
          <p:cNvSpPr txBox="1"/>
          <p:nvPr/>
        </p:nvSpPr>
        <p:spPr>
          <a:xfrm>
            <a:off x="462456" y="1090651"/>
            <a:ext cx="10226566" cy="4524315"/>
          </a:xfrm>
          <a:prstGeom prst="rect">
            <a:avLst/>
          </a:prstGeom>
          <a:noFill/>
        </p:spPr>
        <p:txBody>
          <a:bodyPr wrap="square" rtlCol="0">
            <a:spAutoFit/>
          </a:bodyPr>
          <a:lstStyle/>
          <a:p>
            <a:pPr marL="0" indent="0">
              <a:buNone/>
            </a:pPr>
            <a:r>
              <a:rPr lang="en-US" sz="2400" dirty="0">
                <a:solidFill>
                  <a:schemeClr val="tx2">
                    <a:lumMod val="90000"/>
                    <a:lumOff val="10000"/>
                  </a:schemeClr>
                </a:solidFill>
                <a:latin typeface="Calibri" panose="020F0502020204030204" pitchFamily="34" charset="0"/>
                <a:cs typeface="Calibri" panose="020F0502020204030204" pitchFamily="34" charset="0"/>
              </a:rPr>
              <a:t>The League extends a welcome to:</a:t>
            </a:r>
          </a:p>
          <a:p>
            <a:pPr marL="274320" lvl="1" indent="0">
              <a:buNone/>
            </a:pPr>
            <a:endParaRPr lang="en-US" sz="2400" dirty="0">
              <a:solidFill>
                <a:schemeClr val="tx2">
                  <a:lumMod val="50000"/>
                  <a:lumOff val="50000"/>
                </a:schemeClr>
              </a:solidFill>
              <a:latin typeface="Calibri" panose="020F0502020204030204" pitchFamily="34" charset="0"/>
              <a:cs typeface="Calibri" panose="020F0502020204030204" pitchFamily="34" charset="0"/>
            </a:endParaRPr>
          </a:p>
          <a:p>
            <a:pPr marL="274320" lvl="1" indent="0">
              <a:buNone/>
            </a:pPr>
            <a:r>
              <a:rPr lang="en-US" sz="2400" dirty="0">
                <a:solidFill>
                  <a:schemeClr val="tx2">
                    <a:lumMod val="75000"/>
                    <a:lumOff val="25000"/>
                  </a:schemeClr>
                </a:solidFill>
                <a:latin typeface="Calibri" panose="020F0502020204030204" pitchFamily="34" charset="0"/>
                <a:cs typeface="Calibri" panose="020F0502020204030204" pitchFamily="34" charset="0"/>
              </a:rPr>
              <a:t>All Club and Team representatives present here at Cottons Hotel</a:t>
            </a:r>
          </a:p>
          <a:p>
            <a:pPr marL="274320" lvl="1"/>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pPr marL="274320" lvl="1"/>
            <a:r>
              <a:rPr lang="en-US" sz="2400" dirty="0">
                <a:solidFill>
                  <a:schemeClr val="tx2">
                    <a:lumMod val="75000"/>
                    <a:lumOff val="25000"/>
                  </a:schemeClr>
                </a:solidFill>
                <a:latin typeface="Calibri" panose="020F0502020204030204" pitchFamily="34" charset="0"/>
                <a:cs typeface="Calibri" panose="020F0502020204030204" pitchFamily="34" charset="0"/>
              </a:rPr>
              <a:t>Plus Club and Team representatives who are on Zoom</a:t>
            </a:r>
          </a:p>
          <a:p>
            <a:pPr marL="274320" lvl="1" indent="0">
              <a:buNone/>
            </a:pPr>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pPr marL="274320" lvl="1" indent="0">
              <a:buNone/>
            </a:pPr>
            <a:r>
              <a:rPr lang="en-US" sz="2400" dirty="0">
                <a:solidFill>
                  <a:schemeClr val="tx2">
                    <a:lumMod val="75000"/>
                    <a:lumOff val="25000"/>
                  </a:schemeClr>
                </a:solidFill>
                <a:latin typeface="Calibri" panose="020F0502020204030204" pitchFamily="34" charset="0"/>
                <a:cs typeface="Calibri" panose="020F0502020204030204" pitchFamily="34" charset="0"/>
              </a:rPr>
              <a:t>Members of the League Management Committee</a:t>
            </a:r>
          </a:p>
          <a:p>
            <a:pPr marL="274320" lvl="1" indent="0">
              <a:buNone/>
            </a:pPr>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pPr marL="274320" lvl="1" indent="0">
              <a:buNone/>
            </a:pPr>
            <a:r>
              <a:rPr lang="en-US" sz="2400" dirty="0">
                <a:solidFill>
                  <a:schemeClr val="tx2">
                    <a:lumMod val="75000"/>
                    <a:lumOff val="25000"/>
                  </a:schemeClr>
                </a:solidFill>
                <a:latin typeface="Calibri" panose="020F0502020204030204" pitchFamily="34" charset="0"/>
                <a:cs typeface="Calibri" panose="020F0502020204030204" pitchFamily="34" charset="0"/>
              </a:rPr>
              <a:t>The League’s Divisional Administrators</a:t>
            </a:r>
          </a:p>
          <a:p>
            <a:pPr marL="274320" lvl="1" indent="0">
              <a:buNone/>
            </a:pPr>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pPr marL="274320" lvl="1" indent="0">
              <a:buNone/>
            </a:pPr>
            <a:r>
              <a:rPr lang="en-US" sz="2400" dirty="0">
                <a:solidFill>
                  <a:schemeClr val="tx2">
                    <a:lumMod val="75000"/>
                    <a:lumOff val="25000"/>
                  </a:schemeClr>
                </a:solidFill>
                <a:latin typeface="Calibri" panose="020F0502020204030204" pitchFamily="34" charset="0"/>
                <a:cs typeface="Calibri" panose="020F0502020204030204" pitchFamily="34" charset="0"/>
              </a:rPr>
              <a:t>And finally, to representatives of those teams who will be joining the League from next season </a:t>
            </a:r>
          </a:p>
        </p:txBody>
      </p:sp>
    </p:spTree>
    <p:extLst>
      <p:ext uri="{BB962C8B-B14F-4D97-AF65-F5344CB8AC3E}">
        <p14:creationId xmlns:p14="http://schemas.microsoft.com/office/powerpoint/2010/main" val="69523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BC50D0D2-4B4C-3A83-2B94-A19EE0F25F70}"/>
              </a:ext>
            </a:extLst>
          </p:cNvPr>
          <p:cNvSpPr txBox="1"/>
          <p:nvPr/>
        </p:nvSpPr>
        <p:spPr>
          <a:xfrm>
            <a:off x="462456" y="1090651"/>
            <a:ext cx="10226566" cy="4154984"/>
          </a:xfrm>
          <a:prstGeom prst="rect">
            <a:avLst/>
          </a:prstGeom>
          <a:noFill/>
        </p:spPr>
        <p:txBody>
          <a:bodyPr wrap="square" rtlCol="0">
            <a:spAutoFit/>
          </a:bodyPr>
          <a:lstStyle/>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2793300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E3D81-19EF-D18B-ACCE-81D40AE224CA}"/>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A0BCA7B2-FACC-1632-2662-DBFC149FB503}"/>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DBB45587-F705-95E7-7210-155908B26DC1}"/>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BF842525-FB85-1393-FF19-76ACC00C06C5}"/>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B829D448-D293-7061-A150-9FCAAFE35CCC}"/>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8C088941-1926-2FC3-C88D-45B5AE5A94B1}"/>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A1ACA05-3475-A87D-761A-0F7E8F75119D}"/>
              </a:ext>
            </a:extLst>
          </p:cNvPr>
          <p:cNvSpPr txBox="1"/>
          <p:nvPr/>
        </p:nvSpPr>
        <p:spPr>
          <a:xfrm>
            <a:off x="588942" y="1814073"/>
            <a:ext cx="11550869" cy="1815882"/>
          </a:xfrm>
          <a:prstGeom prst="rect">
            <a:avLst/>
          </a:prstGeom>
          <a:noFill/>
        </p:spPr>
        <p:txBody>
          <a:bodyPr wrap="square" rtlCol="0">
            <a:spAutoFit/>
          </a:bodyPr>
          <a:lstStyle/>
          <a:p>
            <a:pPr algn="ctr"/>
            <a:endParaRPr lang="en-US" sz="3200" b="1" dirty="0">
              <a:solidFill>
                <a:schemeClr val="tx2">
                  <a:lumMod val="75000"/>
                  <a:lumOff val="25000"/>
                </a:schemeClr>
              </a:solidFill>
              <a:latin typeface="Calibri" panose="020F0502020204030204" pitchFamily="34" charset="0"/>
              <a:cs typeface="Calibri" panose="020F0502020204030204" pitchFamily="34" charset="0"/>
            </a:endParaRPr>
          </a:p>
          <a:p>
            <a:pPr algn="ctr"/>
            <a:r>
              <a:rPr lang="en-US" sz="4000" b="1" dirty="0">
                <a:solidFill>
                  <a:schemeClr val="tx2">
                    <a:lumMod val="75000"/>
                    <a:lumOff val="25000"/>
                  </a:schemeClr>
                </a:solidFill>
                <a:latin typeface="Calibri" panose="020F0502020204030204" pitchFamily="34" charset="0"/>
                <a:cs typeface="Calibri" panose="020F0502020204030204" pitchFamily="34" charset="0"/>
              </a:rPr>
              <a:t>Does anyone object to these Minutes </a:t>
            </a:r>
          </a:p>
          <a:p>
            <a:pPr algn="ctr"/>
            <a:r>
              <a:rPr lang="en-US" sz="4000" b="1" dirty="0">
                <a:solidFill>
                  <a:schemeClr val="tx2">
                    <a:lumMod val="75000"/>
                    <a:lumOff val="25000"/>
                  </a:schemeClr>
                </a:solidFill>
                <a:latin typeface="Calibri" panose="020F0502020204030204" pitchFamily="34" charset="0"/>
                <a:cs typeface="Calibri" panose="020F0502020204030204" pitchFamily="34" charset="0"/>
              </a:rPr>
              <a:t>being formally approved?</a:t>
            </a:r>
          </a:p>
        </p:txBody>
      </p:sp>
    </p:spTree>
    <p:extLst>
      <p:ext uri="{BB962C8B-B14F-4D97-AF65-F5344CB8AC3E}">
        <p14:creationId xmlns:p14="http://schemas.microsoft.com/office/powerpoint/2010/main" val="2884503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3ECFA-2977-C2AC-9DEE-696D83FB3FA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A717B909-F2AB-225F-4159-E804663A42A3}"/>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A4AE7E3B-3082-8B1A-BCA7-B3E52FF4F5D8}"/>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391CB26A-5927-CD34-C61C-9865F1FF8A81}"/>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D90C4683-FA96-2B26-2B58-64F56CB49843}"/>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1367DC0F-A7A8-9C91-139B-86E44BAF2F28}"/>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916A241B-A28E-A7B0-E7AF-FFB82C354FD3}"/>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3ABD9226-F095-3ED5-CAFE-8D8DC24B537E}"/>
              </a:ext>
            </a:extLst>
          </p:cNvPr>
          <p:cNvSpPr txBox="1"/>
          <p:nvPr/>
        </p:nvSpPr>
        <p:spPr>
          <a:xfrm>
            <a:off x="462456" y="1090651"/>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191443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72623-7B84-E396-10DB-CC117FF41731}"/>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D3EBBDBC-4EC8-73BD-2E70-94D20DA6827B}"/>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68AC224C-B7E1-748F-982A-B46D1540F465}"/>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5B2B31F7-07DD-5A63-3ED8-397033A92C15}"/>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0B0798D8-84EA-6391-216E-5121EBBF77F6}"/>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B64293C7-EA61-AEAA-9A0F-57F6573E6C5A}"/>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E7181B39-D3C7-10A1-505E-3A242375B0C0}"/>
              </a:ext>
            </a:extLst>
          </p:cNvPr>
          <p:cNvSpPr txBox="1"/>
          <p:nvPr/>
        </p:nvSpPr>
        <p:spPr>
          <a:xfrm>
            <a:off x="2073938" y="1275135"/>
            <a:ext cx="7888848" cy="1846659"/>
          </a:xfrm>
          <a:prstGeom prst="rect">
            <a:avLst/>
          </a:prstGeom>
          <a:noFill/>
        </p:spPr>
        <p:txBody>
          <a:bodyPr wrap="square">
            <a:spAutoFit/>
          </a:bodyPr>
          <a:lstStyle/>
          <a:p>
            <a:pPr marL="0" indent="0" algn="ctr">
              <a:buNone/>
            </a:pPr>
            <a:endParaRPr lang="en-US" sz="1800" dirty="0">
              <a:solidFill>
                <a:schemeClr val="tx2">
                  <a:lumMod val="90000"/>
                  <a:lumOff val="10000"/>
                </a:schemeClr>
              </a:solidFill>
              <a:latin typeface="+mj-lt"/>
              <a:cs typeface="Calibri" panose="020F0502020204030204" pitchFamily="34" charset="0"/>
            </a:endParaRPr>
          </a:p>
          <a:p>
            <a:pPr marL="0" indent="0" algn="ctr">
              <a:buNone/>
            </a:pPr>
            <a:r>
              <a:rPr lang="en-US" sz="4800" dirty="0">
                <a:solidFill>
                  <a:schemeClr val="tx2">
                    <a:lumMod val="90000"/>
                    <a:lumOff val="10000"/>
                  </a:schemeClr>
                </a:solidFill>
                <a:latin typeface="Calibri" panose="020F0502020204030204" pitchFamily="34" charset="0"/>
                <a:cs typeface="Calibri" panose="020F0502020204030204" pitchFamily="34" charset="0"/>
              </a:rPr>
              <a:t>Annual report:</a:t>
            </a:r>
          </a:p>
          <a:p>
            <a:pPr marL="0" indent="0" algn="ctr">
              <a:buNone/>
            </a:pPr>
            <a:r>
              <a:rPr lang="en-US" sz="4800" dirty="0">
                <a:solidFill>
                  <a:schemeClr val="tx2">
                    <a:lumMod val="90000"/>
                    <a:lumOff val="10000"/>
                  </a:schemeClr>
                </a:solidFill>
                <a:latin typeface="Calibri" panose="020F0502020204030204" pitchFamily="34" charset="0"/>
                <a:cs typeface="Calibri" panose="020F0502020204030204" pitchFamily="34" charset="0"/>
              </a:rPr>
              <a:t>The 2025-26 Playing Season</a:t>
            </a:r>
          </a:p>
        </p:txBody>
      </p:sp>
    </p:spTree>
    <p:extLst>
      <p:ext uri="{BB962C8B-B14F-4D97-AF65-F5344CB8AC3E}">
        <p14:creationId xmlns:p14="http://schemas.microsoft.com/office/powerpoint/2010/main" val="2868752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14757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OVER 35s HIGHLIGHTS</a:t>
            </a:r>
          </a:p>
        </p:txBody>
      </p:sp>
      <p:sp>
        <p:nvSpPr>
          <p:cNvPr id="3" name="TextBox 2">
            <a:extLst>
              <a:ext uri="{FF2B5EF4-FFF2-40B4-BE49-F238E27FC236}">
                <a16:creationId xmlns:a16="http://schemas.microsoft.com/office/drawing/2014/main" id="{BC50D0D2-4B4C-3A83-2B94-A19EE0F25F70}"/>
              </a:ext>
            </a:extLst>
          </p:cNvPr>
          <p:cNvSpPr txBox="1"/>
          <p:nvPr/>
        </p:nvSpPr>
        <p:spPr>
          <a:xfrm>
            <a:off x="462456" y="1090651"/>
            <a:ext cx="10226566" cy="4431983"/>
          </a:xfrm>
          <a:prstGeom prst="rect">
            <a:avLst/>
          </a:prstGeom>
          <a:noFill/>
        </p:spPr>
        <p:txBody>
          <a:bodyPr wrap="square" rtlCol="0">
            <a:spAutoFit/>
          </a:bodyPr>
          <a:lstStyle/>
          <a:p>
            <a:pPr marL="0" indent="0">
              <a:buNone/>
            </a:pPr>
            <a:r>
              <a:rPr lang="en-GB" sz="3200" dirty="0">
                <a:solidFill>
                  <a:schemeClr val="tx2">
                    <a:lumMod val="75000"/>
                    <a:lumOff val="25000"/>
                  </a:schemeClr>
                </a:solidFill>
                <a:latin typeface="Calibri" panose="020F0502020204030204" pitchFamily="34" charset="0"/>
                <a:cs typeface="Calibri" panose="020F0502020204030204" pitchFamily="34" charset="0"/>
              </a:rPr>
              <a:t>Congratulations to League Champions</a:t>
            </a: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marL="0" indent="0">
              <a:buNone/>
            </a:pPr>
            <a:r>
              <a:rPr lang="en-GB" sz="4000" b="1" dirty="0">
                <a:solidFill>
                  <a:schemeClr val="accent5">
                    <a:lumMod val="75000"/>
                  </a:schemeClr>
                </a:solidFill>
                <a:latin typeface="Calibri" panose="020F0502020204030204" pitchFamily="34" charset="0"/>
                <a:cs typeface="Calibri" panose="020F0502020204030204" pitchFamily="34" charset="0"/>
              </a:rPr>
              <a:t>		WYTHENSHAWE FC</a:t>
            </a: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marL="0" indent="0">
              <a:buNone/>
            </a:pPr>
            <a:r>
              <a:rPr lang="en-GB" sz="3200" dirty="0">
                <a:solidFill>
                  <a:schemeClr val="tx2">
                    <a:lumMod val="75000"/>
                    <a:lumOff val="25000"/>
                  </a:schemeClr>
                </a:solidFill>
                <a:latin typeface="Calibri" panose="020F0502020204030204" pitchFamily="34" charset="0"/>
                <a:cs typeface="Calibri" panose="020F0502020204030204" pitchFamily="34" charset="0"/>
              </a:rPr>
              <a:t>… who win their first League Championship in their 10</a:t>
            </a:r>
            <a:r>
              <a:rPr lang="en-GB" sz="3200" baseline="30000" dirty="0">
                <a:solidFill>
                  <a:schemeClr val="tx2">
                    <a:lumMod val="75000"/>
                    <a:lumOff val="25000"/>
                  </a:schemeClr>
                </a:solidFill>
                <a:latin typeface="Calibri" panose="020F0502020204030204" pitchFamily="34" charset="0"/>
                <a:cs typeface="Calibri" panose="020F0502020204030204" pitchFamily="34" charset="0"/>
              </a:rPr>
              <a:t>th</a:t>
            </a:r>
            <a:r>
              <a:rPr lang="en-GB" sz="3200" dirty="0">
                <a:solidFill>
                  <a:schemeClr val="tx2">
                    <a:lumMod val="75000"/>
                    <a:lumOff val="25000"/>
                  </a:schemeClr>
                </a:solidFill>
                <a:latin typeface="Calibri" panose="020F0502020204030204" pitchFamily="34" charset="0"/>
                <a:cs typeface="Calibri" panose="020F0502020204030204" pitchFamily="34" charset="0"/>
              </a:rPr>
              <a:t> season with the League</a:t>
            </a: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marL="0" indent="0">
              <a:buNone/>
            </a:pPr>
            <a:r>
              <a:rPr lang="en-GB" dirty="0">
                <a:solidFill>
                  <a:schemeClr val="tx2">
                    <a:lumMod val="75000"/>
                    <a:lumOff val="25000"/>
                  </a:schemeClr>
                </a:solidFill>
                <a:latin typeface="Calibri" panose="020F0502020204030204" pitchFamily="34" charset="0"/>
                <a:cs typeface="Calibri" panose="020F0502020204030204" pitchFamily="34" charset="0"/>
              </a:rPr>
              <a:t>Northenden Victoria (5 yrs)	Baguley Athletic (2 yrs)    Wythenshawe B (1 yr)   Wythenshawe FC (2 yrs)</a:t>
            </a:r>
          </a:p>
        </p:txBody>
      </p:sp>
    </p:spTree>
    <p:extLst>
      <p:ext uri="{BB962C8B-B14F-4D97-AF65-F5344CB8AC3E}">
        <p14:creationId xmlns:p14="http://schemas.microsoft.com/office/powerpoint/2010/main" val="4232185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ED9CF-6F45-26D4-34A5-6FDCB9D2B3B5}"/>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51D19026-8FD2-F64E-8935-64C4D5B75BDA}"/>
              </a:ext>
            </a:extLst>
          </p:cNvPr>
          <p:cNvGrpSpPr/>
          <p:nvPr/>
        </p:nvGrpSpPr>
        <p:grpSpPr>
          <a:xfrm>
            <a:off x="147570" y="5510756"/>
            <a:ext cx="6606586" cy="1347244"/>
            <a:chOff x="0" y="0"/>
            <a:chExt cx="5787643" cy="1484462"/>
          </a:xfrm>
        </p:grpSpPr>
        <p:sp>
          <p:nvSpPr>
            <p:cNvPr id="5" name="Triangle">
              <a:extLst>
                <a:ext uri="{FF2B5EF4-FFF2-40B4-BE49-F238E27FC236}">
                  <a16:creationId xmlns:a16="http://schemas.microsoft.com/office/drawing/2014/main" id="{5839EAD6-E7AA-C8B0-9E10-443DCA85D17F}"/>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7A254C04-C8A4-6B1C-4087-B7663D24FAE6}"/>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74930824-D3E1-3BE5-4020-E49C70FF01A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4FC74157-CCFE-2963-5338-12E7934FEC20}"/>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BE438E83-13DD-7EA1-4C99-83259E58171E}"/>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OVER 35s HIGHLIGHTS</a:t>
            </a:r>
          </a:p>
        </p:txBody>
      </p:sp>
      <p:sp>
        <p:nvSpPr>
          <p:cNvPr id="3" name="TextBox 2">
            <a:extLst>
              <a:ext uri="{FF2B5EF4-FFF2-40B4-BE49-F238E27FC236}">
                <a16:creationId xmlns:a16="http://schemas.microsoft.com/office/drawing/2014/main" id="{CB10154B-8843-9B9A-7E45-219F370566BB}"/>
              </a:ext>
            </a:extLst>
          </p:cNvPr>
          <p:cNvSpPr txBox="1"/>
          <p:nvPr/>
        </p:nvSpPr>
        <p:spPr>
          <a:xfrm>
            <a:off x="462456" y="1090651"/>
            <a:ext cx="10226566" cy="4031873"/>
          </a:xfrm>
          <a:prstGeom prst="rect">
            <a:avLst/>
          </a:prstGeom>
          <a:noFill/>
        </p:spPr>
        <p:txBody>
          <a:bodyPr wrap="square" rtlCol="0">
            <a:spAutoFit/>
          </a:bodyPr>
          <a:lstStyle/>
          <a:p>
            <a:pPr marL="0" indent="0">
              <a:buNone/>
            </a:pPr>
            <a:r>
              <a:rPr lang="en-GB" sz="3200" dirty="0">
                <a:solidFill>
                  <a:schemeClr val="tx2">
                    <a:lumMod val="75000"/>
                    <a:lumOff val="25000"/>
                  </a:schemeClr>
                </a:solidFill>
                <a:latin typeface="Calibri" panose="020F0502020204030204" pitchFamily="34" charset="0"/>
                <a:cs typeface="Calibri" panose="020F0502020204030204" pitchFamily="34" charset="0"/>
              </a:rPr>
              <a:t>Congratulations to our other 7 Divisional Winners</a:t>
            </a: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D1:	East Manchester</a:t>
            </a: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D2:	Stockport Georgians</a:t>
            </a:r>
            <a:endParaRPr lang="en-GB" sz="3200" i="1" dirty="0">
              <a:solidFill>
                <a:schemeClr val="tx2">
                  <a:lumMod val="75000"/>
                  <a:lumOff val="25000"/>
                </a:schemeClr>
              </a:solidFill>
              <a:latin typeface="Calibri" panose="020F0502020204030204" pitchFamily="34" charset="0"/>
              <a:cs typeface="Calibri" panose="020F0502020204030204" pitchFamily="34" charset="0"/>
            </a:endParaRP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D3:	Blackbrook</a:t>
            </a: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D4:	Moore United</a:t>
            </a: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D5:	Middlewich Town		</a:t>
            </a: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D6:	Pennington FC</a:t>
            </a:r>
            <a:endParaRPr lang="en-GB" sz="3200" i="1" dirty="0">
              <a:solidFill>
                <a:schemeClr val="tx2">
                  <a:lumMod val="75000"/>
                  <a:lumOff val="25000"/>
                </a:schemeClr>
              </a:solidFill>
              <a:latin typeface="Calibri" panose="020F0502020204030204" pitchFamily="34" charset="0"/>
              <a:cs typeface="Calibri" panose="020F0502020204030204" pitchFamily="34" charset="0"/>
            </a:endParaRP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D7:	Blackbrook B</a:t>
            </a:r>
            <a:endParaRPr lang="en-US" sz="3200" dirty="0"/>
          </a:p>
        </p:txBody>
      </p:sp>
    </p:spTree>
    <p:extLst>
      <p:ext uri="{BB962C8B-B14F-4D97-AF65-F5344CB8AC3E}">
        <p14:creationId xmlns:p14="http://schemas.microsoft.com/office/powerpoint/2010/main" val="2123155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BA1E8-A3CE-98EE-DBE8-2D5BE2E4E19C}"/>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1D9554EC-812B-465A-2804-115064BC11E0}"/>
              </a:ext>
            </a:extLst>
          </p:cNvPr>
          <p:cNvGrpSpPr/>
          <p:nvPr/>
        </p:nvGrpSpPr>
        <p:grpSpPr>
          <a:xfrm>
            <a:off x="147570" y="5510756"/>
            <a:ext cx="6606586" cy="1347244"/>
            <a:chOff x="0" y="0"/>
            <a:chExt cx="5787643" cy="1484462"/>
          </a:xfrm>
        </p:grpSpPr>
        <p:sp>
          <p:nvSpPr>
            <p:cNvPr id="5" name="Triangle">
              <a:extLst>
                <a:ext uri="{FF2B5EF4-FFF2-40B4-BE49-F238E27FC236}">
                  <a16:creationId xmlns:a16="http://schemas.microsoft.com/office/drawing/2014/main" id="{A8FA2402-E231-296E-6017-867F7908C6D8}"/>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3FE5DDF2-52A3-4D3B-D5A9-9E316D248D5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7918BF4B-5C6F-B42E-0990-3CB9FB659A7D}"/>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CF5D012C-F4A9-C90C-D939-0713C3160B51}"/>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E3392E4B-EC8D-C08D-C754-6B296CD1FBB0}"/>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OVER 45s HIGHLIGHTS</a:t>
            </a:r>
          </a:p>
        </p:txBody>
      </p:sp>
      <p:sp>
        <p:nvSpPr>
          <p:cNvPr id="3" name="TextBox 2">
            <a:extLst>
              <a:ext uri="{FF2B5EF4-FFF2-40B4-BE49-F238E27FC236}">
                <a16:creationId xmlns:a16="http://schemas.microsoft.com/office/drawing/2014/main" id="{E805553B-5F1C-FD4A-7F3E-F01405EF9415}"/>
              </a:ext>
            </a:extLst>
          </p:cNvPr>
          <p:cNvSpPr txBox="1"/>
          <p:nvPr/>
        </p:nvSpPr>
        <p:spPr>
          <a:xfrm>
            <a:off x="462456" y="1090651"/>
            <a:ext cx="10226566" cy="3170099"/>
          </a:xfrm>
          <a:prstGeom prst="rect">
            <a:avLst/>
          </a:prstGeom>
          <a:noFill/>
        </p:spPr>
        <p:txBody>
          <a:bodyPr wrap="square" rtlCol="0">
            <a:spAutoFit/>
          </a:bodyPr>
          <a:lstStyle/>
          <a:p>
            <a:pPr marL="0" indent="0">
              <a:buNone/>
            </a:pPr>
            <a:r>
              <a:rPr lang="en-GB" sz="3200" dirty="0">
                <a:solidFill>
                  <a:schemeClr val="tx2">
                    <a:lumMod val="75000"/>
                    <a:lumOff val="25000"/>
                  </a:schemeClr>
                </a:solidFill>
                <a:latin typeface="Calibri" panose="020F0502020204030204" pitchFamily="34" charset="0"/>
                <a:cs typeface="Calibri" panose="020F0502020204030204" pitchFamily="34" charset="0"/>
              </a:rPr>
              <a:t>Congratulations to League Champions</a:t>
            </a: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marL="0" indent="0">
              <a:buNone/>
            </a:pPr>
            <a:r>
              <a:rPr lang="en-GB" sz="4000" b="1" dirty="0">
                <a:solidFill>
                  <a:schemeClr val="accent5">
                    <a:lumMod val="75000"/>
                  </a:schemeClr>
                </a:solidFill>
                <a:latin typeface="Calibri" panose="020F0502020204030204" pitchFamily="34" charset="0"/>
                <a:cs typeface="Calibri" panose="020F0502020204030204" pitchFamily="34" charset="0"/>
              </a:rPr>
              <a:t>		HINDSFORD</a:t>
            </a: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marL="0" indent="0">
              <a:buNone/>
            </a:pPr>
            <a:r>
              <a:rPr lang="en-GB" sz="3200" dirty="0">
                <a:solidFill>
                  <a:schemeClr val="tx2">
                    <a:lumMod val="75000"/>
                    <a:lumOff val="25000"/>
                  </a:schemeClr>
                </a:solidFill>
                <a:latin typeface="Calibri" panose="020F0502020204030204" pitchFamily="34" charset="0"/>
                <a:cs typeface="Calibri" panose="020F0502020204030204" pitchFamily="34" charset="0"/>
              </a:rPr>
              <a:t>… who win their second League Championship in three years</a:t>
            </a:r>
          </a:p>
          <a:p>
            <a:endParaRPr lang="en-US" sz="3200" dirty="0"/>
          </a:p>
        </p:txBody>
      </p:sp>
    </p:spTree>
    <p:extLst>
      <p:ext uri="{BB962C8B-B14F-4D97-AF65-F5344CB8AC3E}">
        <p14:creationId xmlns:p14="http://schemas.microsoft.com/office/powerpoint/2010/main" val="122319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2A5E3-C8F0-9882-C148-31313D3CC618}"/>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07D904AF-8FD8-05EA-C68A-EB63564FF2B6}"/>
              </a:ext>
            </a:extLst>
          </p:cNvPr>
          <p:cNvGrpSpPr/>
          <p:nvPr/>
        </p:nvGrpSpPr>
        <p:grpSpPr>
          <a:xfrm>
            <a:off x="147570" y="5510756"/>
            <a:ext cx="6606586" cy="1347244"/>
            <a:chOff x="0" y="0"/>
            <a:chExt cx="5787643" cy="1484462"/>
          </a:xfrm>
        </p:grpSpPr>
        <p:sp>
          <p:nvSpPr>
            <p:cNvPr id="5" name="Triangle">
              <a:extLst>
                <a:ext uri="{FF2B5EF4-FFF2-40B4-BE49-F238E27FC236}">
                  <a16:creationId xmlns:a16="http://schemas.microsoft.com/office/drawing/2014/main" id="{FAAB15F4-5450-601A-9DC9-6616C5EA90E9}"/>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360DAF5D-0999-25E9-5B67-3926670EB606}"/>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C78DE829-E520-9D65-9797-E5DF51B354E5}"/>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873FB03F-89BC-BD8B-BA3B-DA9F4329A7EC}"/>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91B1DEC0-55B1-2B7E-76EA-513DCB975913}"/>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OVER 45s HIGHLIGHTS</a:t>
            </a:r>
          </a:p>
        </p:txBody>
      </p:sp>
      <p:sp>
        <p:nvSpPr>
          <p:cNvPr id="3" name="TextBox 2">
            <a:extLst>
              <a:ext uri="{FF2B5EF4-FFF2-40B4-BE49-F238E27FC236}">
                <a16:creationId xmlns:a16="http://schemas.microsoft.com/office/drawing/2014/main" id="{7281B570-FA4F-1C1A-519D-D22949ADCE6A}"/>
              </a:ext>
            </a:extLst>
          </p:cNvPr>
          <p:cNvSpPr txBox="1"/>
          <p:nvPr/>
        </p:nvSpPr>
        <p:spPr>
          <a:xfrm>
            <a:off x="462456" y="1090651"/>
            <a:ext cx="10226566" cy="3046988"/>
          </a:xfrm>
          <a:prstGeom prst="rect">
            <a:avLst/>
          </a:prstGeom>
          <a:noFill/>
        </p:spPr>
        <p:txBody>
          <a:bodyPr wrap="square" rtlCol="0">
            <a:spAutoFit/>
          </a:bodyPr>
          <a:lstStyle/>
          <a:p>
            <a:pPr marL="0" indent="0">
              <a:buNone/>
            </a:pPr>
            <a:r>
              <a:rPr lang="en-GB" sz="3200" dirty="0">
                <a:solidFill>
                  <a:schemeClr val="tx2">
                    <a:lumMod val="75000"/>
                    <a:lumOff val="25000"/>
                  </a:schemeClr>
                </a:solidFill>
                <a:latin typeface="Calibri" panose="020F0502020204030204" pitchFamily="34" charset="0"/>
                <a:cs typeface="Calibri" panose="020F0502020204030204" pitchFamily="34" charset="0"/>
              </a:rPr>
              <a:t>Congratulations to our other 2 Divisional Winners</a:t>
            </a:r>
          </a:p>
          <a:p>
            <a:pPr marL="0" indent="0">
              <a:buNone/>
            </a:pP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D1:	Old Alts</a:t>
            </a:r>
          </a:p>
          <a:p>
            <a:pPr lvl="1"/>
            <a:r>
              <a:rPr lang="en-GB" sz="3200" dirty="0">
                <a:solidFill>
                  <a:schemeClr val="tx2">
                    <a:lumMod val="75000"/>
                    <a:lumOff val="25000"/>
                  </a:schemeClr>
                </a:solidFill>
                <a:latin typeface="Calibri" panose="020F0502020204030204" pitchFamily="34" charset="0"/>
                <a:cs typeface="Calibri" panose="020F0502020204030204" pitchFamily="34" charset="0"/>
              </a:rPr>
              <a:t>D2:	</a:t>
            </a:r>
            <a:r>
              <a:rPr lang="en-GB" sz="3200" dirty="0" err="1">
                <a:solidFill>
                  <a:schemeClr val="tx2">
                    <a:lumMod val="75000"/>
                    <a:lumOff val="25000"/>
                  </a:schemeClr>
                </a:solidFill>
                <a:latin typeface="Calibri" panose="020F0502020204030204" pitchFamily="34" charset="0"/>
                <a:cs typeface="Calibri" panose="020F0502020204030204" pitchFamily="34" charset="0"/>
              </a:rPr>
              <a:t>Chelford</a:t>
            </a:r>
            <a:endParaRPr lang="en-GB" sz="3200" dirty="0">
              <a:solidFill>
                <a:schemeClr val="tx2">
                  <a:lumMod val="75000"/>
                  <a:lumOff val="25000"/>
                </a:schemeClr>
              </a:solidFill>
              <a:latin typeface="Calibri" panose="020F0502020204030204" pitchFamily="34" charset="0"/>
              <a:cs typeface="Calibri" panose="020F0502020204030204" pitchFamily="34" charset="0"/>
            </a:endParaRPr>
          </a:p>
          <a:p>
            <a:pPr lvl="1"/>
            <a:endParaRPr lang="en-GB" sz="3200" i="1" dirty="0">
              <a:solidFill>
                <a:schemeClr val="tx2">
                  <a:lumMod val="75000"/>
                  <a:lumOff val="25000"/>
                </a:schemeClr>
              </a:solidFill>
              <a:latin typeface="Calibri" panose="020F0502020204030204" pitchFamily="34" charset="0"/>
              <a:cs typeface="Calibri" panose="020F0502020204030204" pitchFamily="34" charset="0"/>
            </a:endParaRPr>
          </a:p>
          <a:p>
            <a:endParaRPr lang="en-GB" sz="3200" i="1"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3257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FIXTURES</a:t>
            </a:r>
          </a:p>
        </p:txBody>
      </p:sp>
      <p:graphicFrame>
        <p:nvGraphicFramePr>
          <p:cNvPr id="13" name="Table 12">
            <a:extLst>
              <a:ext uri="{FF2B5EF4-FFF2-40B4-BE49-F238E27FC236}">
                <a16:creationId xmlns:a16="http://schemas.microsoft.com/office/drawing/2014/main" id="{2AC5E151-3298-7231-0BCA-9F21652901B1}"/>
              </a:ext>
            </a:extLst>
          </p:cNvPr>
          <p:cNvGraphicFramePr>
            <a:graphicFrameLocks noGrp="1"/>
          </p:cNvGraphicFramePr>
          <p:nvPr>
            <p:extLst>
              <p:ext uri="{D42A27DB-BD31-4B8C-83A1-F6EECF244321}">
                <p14:modId xmlns:p14="http://schemas.microsoft.com/office/powerpoint/2010/main" val="546533702"/>
              </p:ext>
            </p:extLst>
          </p:nvPr>
        </p:nvGraphicFramePr>
        <p:xfrm>
          <a:off x="1187670" y="1187669"/>
          <a:ext cx="9532882" cy="4326057"/>
        </p:xfrm>
        <a:graphic>
          <a:graphicData uri="http://schemas.openxmlformats.org/drawingml/2006/table">
            <a:tbl>
              <a:tblPr firstRow="1" firstCol="1" bandRow="1">
                <a:tableStyleId>{5C22544A-7EE6-4342-B048-85BDC9FD1C3A}</a:tableStyleId>
              </a:tblPr>
              <a:tblGrid>
                <a:gridCol w="2596054">
                  <a:extLst>
                    <a:ext uri="{9D8B030D-6E8A-4147-A177-3AD203B41FA5}">
                      <a16:colId xmlns:a16="http://schemas.microsoft.com/office/drawing/2014/main" val="20000"/>
                    </a:ext>
                  </a:extLst>
                </a:gridCol>
                <a:gridCol w="2207173">
                  <a:extLst>
                    <a:ext uri="{9D8B030D-6E8A-4147-A177-3AD203B41FA5}">
                      <a16:colId xmlns:a16="http://schemas.microsoft.com/office/drawing/2014/main" val="20001"/>
                    </a:ext>
                  </a:extLst>
                </a:gridCol>
                <a:gridCol w="2441689">
                  <a:extLst>
                    <a:ext uri="{9D8B030D-6E8A-4147-A177-3AD203B41FA5}">
                      <a16:colId xmlns:a16="http://schemas.microsoft.com/office/drawing/2014/main" val="20002"/>
                    </a:ext>
                  </a:extLst>
                </a:gridCol>
                <a:gridCol w="2287966">
                  <a:extLst>
                    <a:ext uri="{9D8B030D-6E8A-4147-A177-3AD203B41FA5}">
                      <a16:colId xmlns:a16="http://schemas.microsoft.com/office/drawing/2014/main" val="491227701"/>
                    </a:ext>
                  </a:extLst>
                </a:gridCol>
              </a:tblGrid>
              <a:tr h="1442021">
                <a:tc>
                  <a:txBody>
                    <a:bodyPr/>
                    <a:lstStyle/>
                    <a:p>
                      <a:pPr marL="0" marR="0" algn="ctr">
                        <a:spcBef>
                          <a:spcPts val="0"/>
                        </a:spcBef>
                        <a:spcAft>
                          <a:spcPts val="0"/>
                        </a:spcAft>
                      </a:pPr>
                      <a:r>
                        <a:rPr lang="en-US" sz="3200" dirty="0">
                          <a:effectLst/>
                        </a:rPr>
                        <a:t>Season</a:t>
                      </a:r>
                      <a:endParaRPr lang="en-US" sz="3200" dirty="0">
                        <a:effectLst/>
                        <a:latin typeface="Calibri" charset="0"/>
                        <a:ea typeface="Calibri" charset="0"/>
                        <a:cs typeface="Times New Roman" charset="0"/>
                      </a:endParaRPr>
                    </a:p>
                  </a:txBody>
                  <a:tcPr marL="68580" marR="68580" marT="0" marB="0" anchor="ctr"/>
                </a:tc>
                <a:tc>
                  <a:txBody>
                    <a:bodyPr/>
                    <a:lstStyle/>
                    <a:p>
                      <a:pPr marL="0" marR="0" algn="ctr">
                        <a:spcBef>
                          <a:spcPts val="0"/>
                        </a:spcBef>
                        <a:spcAft>
                          <a:spcPts val="0"/>
                        </a:spcAft>
                      </a:pPr>
                      <a:r>
                        <a:rPr lang="en-US" sz="3200">
                          <a:effectLst/>
                        </a:rPr>
                        <a:t>Matches</a:t>
                      </a:r>
                      <a:endParaRPr lang="en-US" sz="3200">
                        <a:effectLst/>
                        <a:latin typeface="Calibri" charset="0"/>
                        <a:ea typeface="Calibri" charset="0"/>
                        <a:cs typeface="Times New Roman" charset="0"/>
                      </a:endParaRPr>
                    </a:p>
                  </a:txBody>
                  <a:tcPr marL="68580" marR="68580" marT="0" marB="0" anchor="ctr"/>
                </a:tc>
                <a:tc>
                  <a:txBody>
                    <a:bodyPr/>
                    <a:lstStyle/>
                    <a:p>
                      <a:pPr marL="0" marR="0" algn="ctr">
                        <a:spcBef>
                          <a:spcPts val="0"/>
                        </a:spcBef>
                        <a:spcAft>
                          <a:spcPts val="0"/>
                        </a:spcAft>
                      </a:pPr>
                      <a:r>
                        <a:rPr lang="en-US" sz="3200" dirty="0">
                          <a:effectLst/>
                        </a:rPr>
                        <a:t>Number Not Played</a:t>
                      </a:r>
                      <a:endParaRPr lang="en-US" sz="3200" dirty="0">
                        <a:effectLst/>
                        <a:latin typeface="Calibri" charset="0"/>
                        <a:ea typeface="Calibri" charset="0"/>
                        <a:cs typeface="Times New Roman" charset="0"/>
                      </a:endParaRPr>
                    </a:p>
                  </a:txBody>
                  <a:tcPr marL="68580" marR="68580" marT="0" marB="0" anchor="ctr"/>
                </a:tc>
                <a:tc>
                  <a:txBody>
                    <a:bodyPr/>
                    <a:lstStyle/>
                    <a:p>
                      <a:pPr marL="0" marR="0" algn="ctr">
                        <a:spcBef>
                          <a:spcPts val="0"/>
                        </a:spcBef>
                        <a:spcAft>
                          <a:spcPts val="0"/>
                        </a:spcAft>
                      </a:pPr>
                      <a:r>
                        <a:rPr lang="en-US" sz="3200" dirty="0">
                          <a:effectLst/>
                          <a:latin typeface="Calibri" charset="0"/>
                          <a:ea typeface="Calibri" charset="0"/>
                          <a:cs typeface="Times New Roman" charset="0"/>
                        </a:rPr>
                        <a:t>%age Not Played</a:t>
                      </a:r>
                    </a:p>
                  </a:txBody>
                  <a:tcPr marL="68580" marR="68580" marT="0" marB="0" anchor="ctr"/>
                </a:tc>
                <a:extLst>
                  <a:ext uri="{0D108BD9-81ED-4DB2-BD59-A6C34878D82A}">
                    <a16:rowId xmlns:a16="http://schemas.microsoft.com/office/drawing/2014/main" val="10000"/>
                  </a:ext>
                </a:extLst>
              </a:tr>
              <a:tr h="721009">
                <a:tc>
                  <a:txBody>
                    <a:bodyPr/>
                    <a:lstStyle/>
                    <a:p>
                      <a:pPr marL="0" marR="0" algn="ctr" defTabSz="914400" rtl="0" eaLnBrk="1" latinLnBrk="0" hangingPunct="1">
                        <a:spcBef>
                          <a:spcPts val="0"/>
                        </a:spcBef>
                        <a:spcAft>
                          <a:spcPts val="0"/>
                        </a:spcAft>
                      </a:pPr>
                      <a:r>
                        <a:rPr lang="en-US" sz="4000" kern="1200" dirty="0">
                          <a:solidFill>
                            <a:schemeClr val="bg1"/>
                          </a:solidFill>
                          <a:effectLst/>
                          <a:latin typeface="Calibri" panose="020F0502020204030204" pitchFamily="34" charset="0"/>
                          <a:ea typeface="+mn-ea"/>
                          <a:cs typeface="Calibri" panose="020F0502020204030204" pitchFamily="34" charset="0"/>
                        </a:rPr>
                        <a:t>2025-26</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762</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94</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rgbClr val="FF0000"/>
                          </a:solidFill>
                          <a:effectLst/>
                          <a:latin typeface="Calibri" panose="020F0502020204030204" pitchFamily="34" charset="0"/>
                          <a:ea typeface="+mn-ea"/>
                          <a:cs typeface="Calibri" panose="020F0502020204030204" pitchFamily="34" charset="0"/>
                        </a:rPr>
                        <a:t>12%</a:t>
                      </a:r>
                    </a:p>
                  </a:txBody>
                  <a:tcPr marL="68580" marR="68580" marT="0" marB="0" anchor="ctr"/>
                </a:tc>
                <a:extLst>
                  <a:ext uri="{0D108BD9-81ED-4DB2-BD59-A6C34878D82A}">
                    <a16:rowId xmlns:a16="http://schemas.microsoft.com/office/drawing/2014/main" val="143467488"/>
                  </a:ext>
                </a:extLst>
              </a:tr>
              <a:tr h="721009">
                <a:tc>
                  <a:txBody>
                    <a:bodyPr/>
                    <a:lstStyle/>
                    <a:p>
                      <a:pPr marL="0" marR="0" algn="ctr" defTabSz="914400" rtl="0" eaLnBrk="1" latinLnBrk="0" hangingPunct="1">
                        <a:spcBef>
                          <a:spcPts val="0"/>
                        </a:spcBef>
                        <a:spcAft>
                          <a:spcPts val="0"/>
                        </a:spcAft>
                      </a:pPr>
                      <a:r>
                        <a:rPr lang="en-US" sz="4000" kern="1200" dirty="0">
                          <a:solidFill>
                            <a:schemeClr val="bg1"/>
                          </a:solidFill>
                          <a:effectLst/>
                          <a:latin typeface="Calibri" panose="020F0502020204030204" pitchFamily="34" charset="0"/>
                          <a:ea typeface="+mn-ea"/>
                          <a:cs typeface="Calibri" panose="020F0502020204030204" pitchFamily="34" charset="0"/>
                        </a:rPr>
                        <a:t>2024-25</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644</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75</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rgbClr val="FF0000"/>
                          </a:solidFill>
                          <a:effectLst/>
                          <a:latin typeface="Calibri" panose="020F0502020204030204" pitchFamily="34" charset="0"/>
                          <a:ea typeface="+mn-ea"/>
                          <a:cs typeface="Calibri" panose="020F0502020204030204" pitchFamily="34" charset="0"/>
                        </a:rPr>
                        <a:t>12%</a:t>
                      </a:r>
                    </a:p>
                  </a:txBody>
                  <a:tcPr marL="68580" marR="68580" marT="0" marB="0" anchor="ctr"/>
                </a:tc>
                <a:extLst>
                  <a:ext uri="{0D108BD9-81ED-4DB2-BD59-A6C34878D82A}">
                    <a16:rowId xmlns:a16="http://schemas.microsoft.com/office/drawing/2014/main" val="1450884307"/>
                  </a:ext>
                </a:extLst>
              </a:tr>
              <a:tr h="721009">
                <a:tc>
                  <a:txBody>
                    <a:bodyPr/>
                    <a:lstStyle/>
                    <a:p>
                      <a:pPr marL="0" marR="0" algn="ctr" defTabSz="914400" rtl="0" eaLnBrk="1" latinLnBrk="0" hangingPunct="1">
                        <a:spcBef>
                          <a:spcPts val="0"/>
                        </a:spcBef>
                        <a:spcAft>
                          <a:spcPts val="0"/>
                        </a:spcAft>
                      </a:pPr>
                      <a:r>
                        <a:rPr lang="en-US" sz="4000" kern="1200" dirty="0">
                          <a:solidFill>
                            <a:schemeClr val="bg1"/>
                          </a:solidFill>
                          <a:effectLst/>
                          <a:latin typeface="Calibri" panose="020F0502020204030204" pitchFamily="34" charset="0"/>
                          <a:ea typeface="+mn-ea"/>
                          <a:cs typeface="Calibri" panose="020F0502020204030204" pitchFamily="34" charset="0"/>
                        </a:rPr>
                        <a:t>2023-24</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622</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85</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rgbClr val="FF0000"/>
                          </a:solidFill>
                          <a:effectLst/>
                          <a:latin typeface="Calibri" panose="020F0502020204030204" pitchFamily="34" charset="0"/>
                          <a:ea typeface="+mn-ea"/>
                          <a:cs typeface="Calibri" panose="020F0502020204030204" pitchFamily="34" charset="0"/>
                        </a:rPr>
                        <a:t>14%</a:t>
                      </a:r>
                    </a:p>
                  </a:txBody>
                  <a:tcPr marL="68580" marR="68580" marT="0" marB="0" anchor="ctr"/>
                </a:tc>
                <a:extLst>
                  <a:ext uri="{0D108BD9-81ED-4DB2-BD59-A6C34878D82A}">
                    <a16:rowId xmlns:a16="http://schemas.microsoft.com/office/drawing/2014/main" val="711782039"/>
                  </a:ext>
                </a:extLst>
              </a:tr>
              <a:tr h="721009">
                <a:tc>
                  <a:txBody>
                    <a:bodyPr/>
                    <a:lstStyle/>
                    <a:p>
                      <a:pPr marL="0" marR="0" algn="ctr" defTabSz="914400" rtl="0" eaLnBrk="1" latinLnBrk="0" hangingPunct="1">
                        <a:spcBef>
                          <a:spcPts val="0"/>
                        </a:spcBef>
                        <a:spcAft>
                          <a:spcPts val="0"/>
                        </a:spcAft>
                      </a:pPr>
                      <a:r>
                        <a:rPr lang="en-US" sz="4000" kern="1200" dirty="0">
                          <a:solidFill>
                            <a:schemeClr val="bg1"/>
                          </a:solidFill>
                          <a:effectLst/>
                          <a:latin typeface="Calibri" panose="020F0502020204030204" pitchFamily="34" charset="0"/>
                          <a:ea typeface="+mn-ea"/>
                          <a:cs typeface="Calibri" panose="020F0502020204030204" pitchFamily="34" charset="0"/>
                        </a:rPr>
                        <a:t>2022-23</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560</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chemeClr val="dk1"/>
                          </a:solidFill>
                          <a:effectLst/>
                          <a:latin typeface="Calibri" panose="020F0502020204030204" pitchFamily="34" charset="0"/>
                          <a:ea typeface="+mn-ea"/>
                          <a:cs typeface="Calibri" panose="020F0502020204030204" pitchFamily="34" charset="0"/>
                        </a:rPr>
                        <a:t>80</a:t>
                      </a:r>
                    </a:p>
                  </a:txBody>
                  <a:tcPr marL="68580" marR="68580" marT="0" marB="0" anchor="ctr"/>
                </a:tc>
                <a:tc>
                  <a:txBody>
                    <a:bodyPr/>
                    <a:lstStyle/>
                    <a:p>
                      <a:pPr marL="0" marR="0" algn="ctr" defTabSz="914400" rtl="0" eaLnBrk="1" latinLnBrk="0" hangingPunct="1">
                        <a:spcBef>
                          <a:spcPts val="0"/>
                        </a:spcBef>
                        <a:spcAft>
                          <a:spcPts val="0"/>
                        </a:spcAft>
                      </a:pPr>
                      <a:r>
                        <a:rPr lang="en-US" sz="4000" kern="1200" dirty="0">
                          <a:solidFill>
                            <a:srgbClr val="FF0000"/>
                          </a:solidFill>
                          <a:effectLst/>
                          <a:latin typeface="Calibri" panose="020F0502020204030204" pitchFamily="34" charset="0"/>
                          <a:ea typeface="+mn-ea"/>
                          <a:cs typeface="Calibri" panose="020F0502020204030204" pitchFamily="34" charset="0"/>
                        </a:rPr>
                        <a:t>14%</a:t>
                      </a:r>
                    </a:p>
                  </a:txBody>
                  <a:tcPr marL="68580" marR="68580" marT="0" marB="0" anchor="ctr"/>
                </a:tc>
                <a:extLst>
                  <a:ext uri="{0D108BD9-81ED-4DB2-BD59-A6C34878D82A}">
                    <a16:rowId xmlns:a16="http://schemas.microsoft.com/office/drawing/2014/main" val="636958350"/>
                  </a:ext>
                </a:extLst>
              </a:tr>
            </a:tbl>
          </a:graphicData>
        </a:graphic>
      </p:graphicFrame>
    </p:spTree>
    <p:extLst>
      <p:ext uri="{BB962C8B-B14F-4D97-AF65-F5344CB8AC3E}">
        <p14:creationId xmlns:p14="http://schemas.microsoft.com/office/powerpoint/2010/main" val="1513465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FIXTURES – CONCESSIONS / VOIDED</a:t>
            </a:r>
          </a:p>
        </p:txBody>
      </p:sp>
      <p:graphicFrame>
        <p:nvGraphicFramePr>
          <p:cNvPr id="3" name="Table 7">
            <a:extLst>
              <a:ext uri="{FF2B5EF4-FFF2-40B4-BE49-F238E27FC236}">
                <a16:creationId xmlns:a16="http://schemas.microsoft.com/office/drawing/2014/main" id="{3AA81896-E741-E5F3-5730-D9DE5CE2E19C}"/>
              </a:ext>
            </a:extLst>
          </p:cNvPr>
          <p:cNvGraphicFramePr>
            <a:graphicFrameLocks noGrp="1"/>
          </p:cNvGraphicFramePr>
          <p:nvPr>
            <p:extLst>
              <p:ext uri="{D42A27DB-BD31-4B8C-83A1-F6EECF244321}">
                <p14:modId xmlns:p14="http://schemas.microsoft.com/office/powerpoint/2010/main" val="2200299265"/>
              </p:ext>
            </p:extLst>
          </p:nvPr>
        </p:nvGraphicFramePr>
        <p:xfrm>
          <a:off x="262758" y="939985"/>
          <a:ext cx="4794737" cy="4537552"/>
        </p:xfrm>
        <a:graphic>
          <a:graphicData uri="http://schemas.openxmlformats.org/drawingml/2006/table">
            <a:tbl>
              <a:tblPr firstRow="1" bandRow="1">
                <a:tableStyleId>{21E4AEA4-8DFA-4A89-87EB-49C32662AFE0}</a:tableStyleId>
              </a:tblPr>
              <a:tblGrid>
                <a:gridCol w="1617784">
                  <a:extLst>
                    <a:ext uri="{9D8B030D-6E8A-4147-A177-3AD203B41FA5}">
                      <a16:colId xmlns:a16="http://schemas.microsoft.com/office/drawing/2014/main" val="2155972329"/>
                    </a:ext>
                  </a:extLst>
                </a:gridCol>
                <a:gridCol w="1497282">
                  <a:extLst>
                    <a:ext uri="{9D8B030D-6E8A-4147-A177-3AD203B41FA5}">
                      <a16:colId xmlns:a16="http://schemas.microsoft.com/office/drawing/2014/main" val="1970705760"/>
                    </a:ext>
                  </a:extLst>
                </a:gridCol>
                <a:gridCol w="1679671">
                  <a:extLst>
                    <a:ext uri="{9D8B030D-6E8A-4147-A177-3AD203B41FA5}">
                      <a16:colId xmlns:a16="http://schemas.microsoft.com/office/drawing/2014/main" val="2633792253"/>
                    </a:ext>
                  </a:extLst>
                </a:gridCol>
              </a:tblGrid>
              <a:tr h="415210">
                <a:tc>
                  <a:txBody>
                    <a:bodyPr/>
                    <a:lstStyle/>
                    <a:p>
                      <a:pPr algn="ctr"/>
                      <a:r>
                        <a:rPr lang="en-US" dirty="0">
                          <a:latin typeface="Calibri" panose="020F0502020204030204" pitchFamily="34" charset="0"/>
                          <a:cs typeface="Calibri" panose="020F0502020204030204" pitchFamily="34" charset="0"/>
                        </a:rPr>
                        <a:t>DIVISION</a:t>
                      </a:r>
                    </a:p>
                  </a:txBody>
                  <a:tcPr/>
                </a:tc>
                <a:tc>
                  <a:txBody>
                    <a:bodyPr/>
                    <a:lstStyle/>
                    <a:p>
                      <a:pPr algn="ctr"/>
                      <a:r>
                        <a:rPr lang="en-US" dirty="0">
                          <a:latin typeface="Calibri" panose="020F0502020204030204" pitchFamily="34" charset="0"/>
                          <a:cs typeface="Calibri" panose="020F0502020204030204" pitchFamily="34" charset="0"/>
                        </a:rPr>
                        <a:t>Conceded</a:t>
                      </a:r>
                    </a:p>
                  </a:txBody>
                  <a:tcPr/>
                </a:tc>
                <a:tc>
                  <a:txBody>
                    <a:bodyPr/>
                    <a:lstStyle/>
                    <a:p>
                      <a:pPr algn="ctr"/>
                      <a:r>
                        <a:rPr lang="en-US" dirty="0">
                          <a:latin typeface="Calibri" panose="020F0502020204030204" pitchFamily="34" charset="0"/>
                          <a:cs typeface="Calibri" panose="020F0502020204030204" pitchFamily="34" charset="0"/>
                        </a:rPr>
                        <a:t>vs 24-25 season</a:t>
                      </a:r>
                    </a:p>
                  </a:txBody>
                  <a:tcPr/>
                </a:tc>
                <a:extLst>
                  <a:ext uri="{0D108BD9-81ED-4DB2-BD59-A6C34878D82A}">
                    <a16:rowId xmlns:a16="http://schemas.microsoft.com/office/drawing/2014/main" val="662142374"/>
                  </a:ext>
                </a:extLst>
              </a:tr>
              <a:tr h="464742">
                <a:tc>
                  <a:txBody>
                    <a:bodyPr/>
                    <a:lstStyle/>
                    <a:p>
                      <a:pPr algn="ctr"/>
                      <a:r>
                        <a:rPr lang="en-US" sz="2400" dirty="0">
                          <a:latin typeface="Calibri" panose="020F0502020204030204" pitchFamily="34" charset="0"/>
                          <a:cs typeface="Calibri" panose="020F0502020204030204" pitchFamily="34" charset="0"/>
                        </a:rPr>
                        <a:t>Premier   </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11</a:t>
                      </a:r>
                    </a:p>
                  </a:txBody>
                  <a:tcPr/>
                </a:tc>
                <a:tc>
                  <a:txBody>
                    <a:bodyPr/>
                    <a:lstStyle/>
                    <a:p>
                      <a:pPr algn="ctr"/>
                      <a:r>
                        <a:rPr lang="en-US" sz="2400" dirty="0">
                          <a:solidFill>
                            <a:srgbClr val="FF0000"/>
                          </a:solidFill>
                          <a:latin typeface="Calibri" panose="020F0502020204030204" pitchFamily="34" charset="0"/>
                          <a:cs typeface="Calibri" panose="020F0502020204030204" pitchFamily="34" charset="0"/>
                        </a:rPr>
                        <a:t>+7</a:t>
                      </a:r>
                    </a:p>
                  </a:txBody>
                  <a:tcPr/>
                </a:tc>
                <a:extLst>
                  <a:ext uri="{0D108BD9-81ED-4DB2-BD59-A6C34878D82A}">
                    <a16:rowId xmlns:a16="http://schemas.microsoft.com/office/drawing/2014/main" val="2534917941"/>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Division 1</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3</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a:t>
                      </a:r>
                    </a:p>
                  </a:txBody>
                  <a:tcPr/>
                </a:tc>
                <a:extLst>
                  <a:ext uri="{0D108BD9-81ED-4DB2-BD59-A6C34878D82A}">
                    <a16:rowId xmlns:a16="http://schemas.microsoft.com/office/drawing/2014/main" val="226582082"/>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Division 2</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22</a:t>
                      </a:r>
                    </a:p>
                  </a:txBody>
                  <a:tcPr/>
                </a:tc>
                <a:tc>
                  <a:txBody>
                    <a:bodyPr/>
                    <a:lstStyle/>
                    <a:p>
                      <a:pPr algn="ctr"/>
                      <a:r>
                        <a:rPr lang="en-US" sz="2400" dirty="0">
                          <a:solidFill>
                            <a:srgbClr val="FF0000"/>
                          </a:solidFill>
                          <a:latin typeface="Calibri" panose="020F0502020204030204" pitchFamily="34" charset="0"/>
                          <a:cs typeface="Calibri" panose="020F0502020204030204" pitchFamily="34" charset="0"/>
                        </a:rPr>
                        <a:t>+8</a:t>
                      </a:r>
                    </a:p>
                  </a:txBody>
                  <a:tcPr/>
                </a:tc>
                <a:extLst>
                  <a:ext uri="{0D108BD9-81ED-4DB2-BD59-A6C34878D82A}">
                    <a16:rowId xmlns:a16="http://schemas.microsoft.com/office/drawing/2014/main" val="1498746232"/>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Division 3</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10</a:t>
                      </a:r>
                    </a:p>
                  </a:txBody>
                  <a:tcPr/>
                </a:tc>
                <a:tc>
                  <a:txBody>
                    <a:bodyPr/>
                    <a:lstStyle/>
                    <a:p>
                      <a:pPr algn="ctr"/>
                      <a:r>
                        <a:rPr lang="en-US" sz="2400" dirty="0">
                          <a:solidFill>
                            <a:srgbClr val="FF0000"/>
                          </a:solidFill>
                          <a:latin typeface="Calibri" panose="020F0502020204030204" pitchFamily="34" charset="0"/>
                          <a:cs typeface="Calibri" panose="020F0502020204030204" pitchFamily="34" charset="0"/>
                        </a:rPr>
                        <a:t>+2</a:t>
                      </a:r>
                    </a:p>
                  </a:txBody>
                  <a:tcPr/>
                </a:tc>
                <a:extLst>
                  <a:ext uri="{0D108BD9-81ED-4DB2-BD59-A6C34878D82A}">
                    <a16:rowId xmlns:a16="http://schemas.microsoft.com/office/drawing/2014/main" val="3144195893"/>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Division 4</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13</a:t>
                      </a:r>
                    </a:p>
                  </a:txBody>
                  <a:tcPr/>
                </a:tc>
                <a:tc>
                  <a:txBody>
                    <a:bodyPr/>
                    <a:lstStyle/>
                    <a:p>
                      <a:pPr algn="ctr"/>
                      <a:r>
                        <a:rPr lang="en-US" sz="2400" dirty="0">
                          <a:solidFill>
                            <a:srgbClr val="FF0000"/>
                          </a:solidFill>
                          <a:latin typeface="Calibri" panose="020F0502020204030204" pitchFamily="34" charset="0"/>
                          <a:cs typeface="Calibri" panose="020F0502020204030204" pitchFamily="34" charset="0"/>
                        </a:rPr>
                        <a:t>+8</a:t>
                      </a:r>
                    </a:p>
                  </a:txBody>
                  <a:tcPr/>
                </a:tc>
                <a:extLst>
                  <a:ext uri="{0D108BD9-81ED-4DB2-BD59-A6C34878D82A}">
                    <a16:rowId xmlns:a16="http://schemas.microsoft.com/office/drawing/2014/main" val="4147127109"/>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Division 5</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6</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a:t>
                      </a:r>
                    </a:p>
                  </a:txBody>
                  <a:tcPr/>
                </a:tc>
                <a:extLst>
                  <a:ext uri="{0D108BD9-81ED-4DB2-BD59-A6C34878D82A}">
                    <a16:rowId xmlns:a16="http://schemas.microsoft.com/office/drawing/2014/main" val="726179741"/>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Division 6</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12</a:t>
                      </a:r>
                    </a:p>
                  </a:txBody>
                  <a:tcPr/>
                </a:tc>
                <a:tc>
                  <a:txBody>
                    <a:bodyPr/>
                    <a:lstStyle/>
                    <a:p>
                      <a:pPr algn="ctr"/>
                      <a:r>
                        <a:rPr lang="en-US" sz="2400" dirty="0">
                          <a:solidFill>
                            <a:srgbClr val="FF0000"/>
                          </a:solidFill>
                          <a:latin typeface="Calibri" panose="020F0502020204030204" pitchFamily="34" charset="0"/>
                          <a:cs typeface="Calibri" panose="020F0502020204030204" pitchFamily="34" charset="0"/>
                        </a:rPr>
                        <a:t>+8</a:t>
                      </a:r>
                    </a:p>
                  </a:txBody>
                  <a:tcPr/>
                </a:tc>
                <a:extLst>
                  <a:ext uri="{0D108BD9-81ED-4DB2-BD59-A6C34878D82A}">
                    <a16:rowId xmlns:a16="http://schemas.microsoft.com/office/drawing/2014/main" val="4253786729"/>
                  </a:ext>
                </a:extLst>
              </a:tr>
              <a:tr h="4209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cs typeface="Calibri" panose="020F0502020204030204" pitchFamily="34" charset="0"/>
                        </a:rPr>
                        <a:t>Division 7</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0</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-2</a:t>
                      </a:r>
                    </a:p>
                  </a:txBody>
                  <a:tcPr/>
                </a:tc>
                <a:extLst>
                  <a:ext uri="{0D108BD9-81ED-4DB2-BD59-A6C34878D82A}">
                    <a16:rowId xmlns:a16="http://schemas.microsoft.com/office/drawing/2014/main" val="1903663557"/>
                  </a:ext>
                </a:extLst>
              </a:tr>
              <a:tr h="2272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cs typeface="Calibri" panose="020F0502020204030204" pitchFamily="34" charset="0"/>
                        </a:rPr>
                        <a:t>TOTAL</a:t>
                      </a:r>
                    </a:p>
                  </a:txBody>
                  <a:tcPr/>
                </a:tc>
                <a:tc>
                  <a:txBody>
                    <a:bodyPr/>
                    <a:lstStyle/>
                    <a:p>
                      <a:pPr algn="ctr"/>
                      <a:r>
                        <a:rPr lang="en-US" sz="2400" b="1" dirty="0">
                          <a:solidFill>
                            <a:schemeClr val="tx1"/>
                          </a:solidFill>
                          <a:latin typeface="Calibri" panose="020F0502020204030204" pitchFamily="34" charset="0"/>
                          <a:cs typeface="Calibri" panose="020F0502020204030204" pitchFamily="34" charset="0"/>
                        </a:rPr>
                        <a:t>77</a:t>
                      </a:r>
                    </a:p>
                  </a:txBody>
                  <a:tcPr/>
                </a:tc>
                <a:tc>
                  <a:txBody>
                    <a:bodyPr/>
                    <a:lstStyle/>
                    <a:p>
                      <a:pPr algn="ctr"/>
                      <a:r>
                        <a:rPr lang="en-US" sz="2400" b="1" dirty="0">
                          <a:solidFill>
                            <a:srgbClr val="FF0000"/>
                          </a:solidFill>
                          <a:latin typeface="Calibri" panose="020F0502020204030204" pitchFamily="34" charset="0"/>
                          <a:cs typeface="Calibri" panose="020F0502020204030204" pitchFamily="34" charset="0"/>
                        </a:rPr>
                        <a:t>+27</a:t>
                      </a:r>
                    </a:p>
                  </a:txBody>
                  <a:tcPr/>
                </a:tc>
                <a:extLst>
                  <a:ext uri="{0D108BD9-81ED-4DB2-BD59-A6C34878D82A}">
                    <a16:rowId xmlns:a16="http://schemas.microsoft.com/office/drawing/2014/main" val="735250404"/>
                  </a:ext>
                </a:extLst>
              </a:tr>
            </a:tbl>
          </a:graphicData>
        </a:graphic>
      </p:graphicFrame>
      <p:graphicFrame>
        <p:nvGraphicFramePr>
          <p:cNvPr id="8" name="Table 7">
            <a:extLst>
              <a:ext uri="{FF2B5EF4-FFF2-40B4-BE49-F238E27FC236}">
                <a16:creationId xmlns:a16="http://schemas.microsoft.com/office/drawing/2014/main" id="{F713542B-0246-A7A8-1759-081033F9B1D2}"/>
              </a:ext>
            </a:extLst>
          </p:cNvPr>
          <p:cNvGraphicFramePr>
            <a:graphicFrameLocks noGrp="1"/>
          </p:cNvGraphicFramePr>
          <p:nvPr>
            <p:extLst>
              <p:ext uri="{D42A27DB-BD31-4B8C-83A1-F6EECF244321}">
                <p14:modId xmlns:p14="http://schemas.microsoft.com/office/powerpoint/2010/main" val="1397839131"/>
              </p:ext>
            </p:extLst>
          </p:nvPr>
        </p:nvGraphicFramePr>
        <p:xfrm>
          <a:off x="5173110" y="963147"/>
          <a:ext cx="5565228" cy="4547122"/>
        </p:xfrm>
        <a:graphic>
          <a:graphicData uri="http://schemas.openxmlformats.org/drawingml/2006/table">
            <a:tbl>
              <a:tblPr firstRow="1" bandRow="1">
                <a:tableStyleId>{21E4AEA4-8DFA-4A89-87EB-49C32662AFE0}</a:tableStyleId>
              </a:tblPr>
              <a:tblGrid>
                <a:gridCol w="2634519">
                  <a:extLst>
                    <a:ext uri="{9D8B030D-6E8A-4147-A177-3AD203B41FA5}">
                      <a16:colId xmlns:a16="http://schemas.microsoft.com/office/drawing/2014/main" val="2155972329"/>
                    </a:ext>
                  </a:extLst>
                </a:gridCol>
                <a:gridCol w="1225573">
                  <a:extLst>
                    <a:ext uri="{9D8B030D-6E8A-4147-A177-3AD203B41FA5}">
                      <a16:colId xmlns:a16="http://schemas.microsoft.com/office/drawing/2014/main" val="1970705760"/>
                    </a:ext>
                  </a:extLst>
                </a:gridCol>
                <a:gridCol w="1705136">
                  <a:extLst>
                    <a:ext uri="{9D8B030D-6E8A-4147-A177-3AD203B41FA5}">
                      <a16:colId xmlns:a16="http://schemas.microsoft.com/office/drawing/2014/main" val="3378169717"/>
                    </a:ext>
                  </a:extLst>
                </a:gridCol>
              </a:tblGrid>
              <a:tr h="358869">
                <a:tc>
                  <a:txBody>
                    <a:bodyPr/>
                    <a:lstStyle/>
                    <a:p>
                      <a:pPr algn="ctr"/>
                      <a:r>
                        <a:rPr lang="en-US" dirty="0">
                          <a:latin typeface="Calibri" panose="020F0502020204030204" pitchFamily="34" charset="0"/>
                          <a:cs typeface="Calibri" panose="020F0502020204030204" pitchFamily="34" charset="0"/>
                        </a:rPr>
                        <a:t>DIVISION</a:t>
                      </a:r>
                    </a:p>
                  </a:txBody>
                  <a:tcPr/>
                </a:tc>
                <a:tc>
                  <a:txBody>
                    <a:bodyPr/>
                    <a:lstStyle/>
                    <a:p>
                      <a:pPr algn="ctr"/>
                      <a:r>
                        <a:rPr lang="en-US" dirty="0">
                          <a:latin typeface="Calibri" panose="020F0502020204030204" pitchFamily="34" charset="0"/>
                          <a:cs typeface="Calibri" panose="020F0502020204030204" pitchFamily="34" charset="0"/>
                        </a:rPr>
                        <a:t>Conceded</a:t>
                      </a:r>
                    </a:p>
                  </a:txBody>
                  <a:tcPr/>
                </a:tc>
                <a:tc>
                  <a:txBody>
                    <a:bodyPr/>
                    <a:lstStyle/>
                    <a:p>
                      <a:pPr algn="ctr"/>
                      <a:r>
                        <a:rPr lang="en-US" dirty="0">
                          <a:latin typeface="Calibri" panose="020F0502020204030204" pitchFamily="34" charset="0"/>
                          <a:cs typeface="Calibri" panose="020F0502020204030204" pitchFamily="34" charset="0"/>
                        </a:rPr>
                        <a:t>vs 24-25 season</a:t>
                      </a:r>
                    </a:p>
                  </a:txBody>
                  <a:tcPr/>
                </a:tc>
                <a:extLst>
                  <a:ext uri="{0D108BD9-81ED-4DB2-BD59-A6C34878D82A}">
                    <a16:rowId xmlns:a16="http://schemas.microsoft.com/office/drawing/2014/main" val="662142374"/>
                  </a:ext>
                </a:extLst>
              </a:tr>
              <a:tr h="496227">
                <a:tc>
                  <a:txBody>
                    <a:bodyPr/>
                    <a:lstStyle/>
                    <a:p>
                      <a:pPr algn="ctr"/>
                      <a:r>
                        <a:rPr lang="en-US" sz="2400" dirty="0">
                          <a:latin typeface="Calibri" panose="020F0502020204030204" pitchFamily="34" charset="0"/>
                          <a:cs typeface="Calibri" panose="020F0502020204030204" pitchFamily="34" charset="0"/>
                        </a:rPr>
                        <a:t>O45 Premier   </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9</a:t>
                      </a:r>
                    </a:p>
                  </a:txBody>
                  <a:tcPr/>
                </a:tc>
                <a:tc>
                  <a:txBody>
                    <a:bodyPr/>
                    <a:lstStyle/>
                    <a:p>
                      <a:pPr algn="ctr"/>
                      <a:r>
                        <a:rPr lang="en-US" sz="2400" dirty="0">
                          <a:solidFill>
                            <a:srgbClr val="FF0000"/>
                          </a:solidFill>
                          <a:latin typeface="Calibri" panose="020F0502020204030204" pitchFamily="34" charset="0"/>
                          <a:cs typeface="Calibri" panose="020F0502020204030204" pitchFamily="34" charset="0"/>
                        </a:rPr>
                        <a:t>+5</a:t>
                      </a:r>
                    </a:p>
                  </a:txBody>
                  <a:tcPr/>
                </a:tc>
                <a:extLst>
                  <a:ext uri="{0D108BD9-81ED-4DB2-BD59-A6C34878D82A}">
                    <a16:rowId xmlns:a16="http://schemas.microsoft.com/office/drawing/2014/main" val="2534917941"/>
                  </a:ext>
                </a:extLst>
              </a:tr>
              <a:tr h="4627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O45 Division 1</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0</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-4</a:t>
                      </a:r>
                    </a:p>
                  </a:txBody>
                  <a:tcPr/>
                </a:tc>
                <a:extLst>
                  <a:ext uri="{0D108BD9-81ED-4DB2-BD59-A6C34878D82A}">
                    <a16:rowId xmlns:a16="http://schemas.microsoft.com/office/drawing/2014/main" val="226582082"/>
                  </a:ext>
                </a:extLst>
              </a:tr>
              <a:tr h="4627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O45 Division 2</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3</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-3</a:t>
                      </a:r>
                    </a:p>
                  </a:txBody>
                  <a:tcPr/>
                </a:tc>
                <a:extLst>
                  <a:ext uri="{0D108BD9-81ED-4DB2-BD59-A6C34878D82A}">
                    <a16:rowId xmlns:a16="http://schemas.microsoft.com/office/drawing/2014/main" val="1498746232"/>
                  </a:ext>
                </a:extLst>
              </a:tr>
              <a:tr h="448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a:tc>
                <a:tc>
                  <a:txBody>
                    <a:bodyPr/>
                    <a:lstStyle/>
                    <a:p>
                      <a:pPr algn="ctr"/>
                      <a:endParaRPr lang="en-US" sz="2400" dirty="0">
                        <a:solidFill>
                          <a:schemeClr val="tx1"/>
                        </a:solidFill>
                        <a:latin typeface="Calibri" panose="020F0502020204030204" pitchFamily="34" charset="0"/>
                        <a:cs typeface="Calibri" panose="020F0502020204030204" pitchFamily="34" charset="0"/>
                      </a:endParaRPr>
                    </a:p>
                  </a:txBody>
                  <a:tcPr/>
                </a:tc>
                <a:tc>
                  <a:txBody>
                    <a:bodyPr/>
                    <a:lstStyle/>
                    <a:p>
                      <a:pPr algn="ctr"/>
                      <a:endParaRPr lang="en-US" sz="240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44195893"/>
                  </a:ext>
                </a:extLst>
              </a:tr>
              <a:tr h="448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Cup Competitions</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10</a:t>
                      </a:r>
                    </a:p>
                  </a:txBody>
                  <a:tcPr/>
                </a:tc>
                <a:tc>
                  <a:txBody>
                    <a:bodyPr/>
                    <a:lstStyle/>
                    <a:p>
                      <a:pPr algn="ctr"/>
                      <a:r>
                        <a:rPr lang="en-US" sz="2400" dirty="0">
                          <a:solidFill>
                            <a:schemeClr val="tx1"/>
                          </a:solidFill>
                          <a:latin typeface="Calibri" panose="020F0502020204030204" pitchFamily="34" charset="0"/>
                          <a:cs typeface="Calibri" panose="020F0502020204030204" pitchFamily="34" charset="0"/>
                        </a:rPr>
                        <a:t>-1</a:t>
                      </a:r>
                    </a:p>
                  </a:txBody>
                  <a:tcPr/>
                </a:tc>
                <a:extLst>
                  <a:ext uri="{0D108BD9-81ED-4DB2-BD59-A6C34878D82A}">
                    <a16:rowId xmlns:a16="http://schemas.microsoft.com/office/drawing/2014/main" val="4147127109"/>
                  </a:ext>
                </a:extLst>
              </a:tr>
              <a:tr h="448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txBody>
                  <a:tcPr/>
                </a:tc>
                <a:tc>
                  <a:txBody>
                    <a:bodyPr/>
                    <a:lstStyle/>
                    <a:p>
                      <a:pPr algn="ctr"/>
                      <a:endParaRPr lang="en-US" sz="2400" dirty="0">
                        <a:solidFill>
                          <a:srgbClr val="FF0000"/>
                        </a:solidFill>
                        <a:latin typeface="Calibri" panose="020F0502020204030204" pitchFamily="34" charset="0"/>
                        <a:cs typeface="Calibri" panose="020F0502020204030204" pitchFamily="34" charset="0"/>
                      </a:endParaRPr>
                    </a:p>
                  </a:txBody>
                  <a:tcPr/>
                </a:tc>
                <a:tc>
                  <a:txBody>
                    <a:bodyPr/>
                    <a:lstStyle/>
                    <a:p>
                      <a:pPr algn="ctr"/>
                      <a:endParaRPr lang="en-US" sz="240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26179741"/>
                  </a:ext>
                </a:extLst>
              </a:tr>
              <a:tr h="4627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rgbClr val="FF0000"/>
                        </a:solidFill>
                        <a:highlight>
                          <a:srgbClr val="FFFF00"/>
                        </a:highlight>
                        <a:latin typeface="Calibri" panose="020F0502020204030204" pitchFamily="34" charset="0"/>
                        <a:cs typeface="Calibri" panose="020F0502020204030204" pitchFamily="34" charset="0"/>
                      </a:endParaRPr>
                    </a:p>
                  </a:txBody>
                  <a:tcPr/>
                </a:tc>
                <a:tc>
                  <a:txBody>
                    <a:bodyPr/>
                    <a:lstStyle/>
                    <a:p>
                      <a:pPr algn="ctr"/>
                      <a:endParaRPr lang="en-US" sz="2400" dirty="0">
                        <a:solidFill>
                          <a:srgbClr val="FF0000"/>
                        </a:solidFill>
                        <a:latin typeface="Calibri" panose="020F0502020204030204" pitchFamily="34" charset="0"/>
                        <a:cs typeface="Calibri" panose="020F0502020204030204" pitchFamily="34" charset="0"/>
                      </a:endParaRPr>
                    </a:p>
                  </a:txBody>
                  <a:tcPr/>
                </a:tc>
                <a:tc>
                  <a:txBody>
                    <a:bodyPr/>
                    <a:lstStyle/>
                    <a:p>
                      <a:pPr algn="ctr"/>
                      <a:endParaRPr lang="en-US" sz="240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53786729"/>
                  </a:ext>
                </a:extLst>
              </a:tr>
              <a:tr h="4627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rgbClr val="FF0000"/>
                        </a:solidFill>
                        <a:highlight>
                          <a:srgbClr val="FFFF00"/>
                        </a:highlight>
                        <a:latin typeface="Calibri" panose="020F0502020204030204" pitchFamily="34" charset="0"/>
                        <a:cs typeface="Calibri" panose="020F0502020204030204" pitchFamily="34" charset="0"/>
                      </a:endParaRPr>
                    </a:p>
                  </a:txBody>
                  <a:tcPr/>
                </a:tc>
                <a:tc>
                  <a:txBody>
                    <a:bodyPr/>
                    <a:lstStyle/>
                    <a:p>
                      <a:pPr algn="ctr"/>
                      <a:endParaRPr lang="en-US" sz="2400" dirty="0">
                        <a:solidFill>
                          <a:srgbClr val="FF0000"/>
                        </a:solidFill>
                        <a:latin typeface="Calibri" panose="020F0502020204030204" pitchFamily="34" charset="0"/>
                        <a:cs typeface="Calibri" panose="020F0502020204030204" pitchFamily="34" charset="0"/>
                      </a:endParaRPr>
                    </a:p>
                  </a:txBody>
                  <a:tcPr/>
                </a:tc>
                <a:tc>
                  <a:txBody>
                    <a:bodyPr/>
                    <a:lstStyle/>
                    <a:p>
                      <a:pPr algn="ctr"/>
                      <a:endParaRPr lang="en-US" sz="240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0985376"/>
                  </a:ext>
                </a:extLst>
              </a:tr>
              <a:tr h="4627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latin typeface="Calibri" panose="020F0502020204030204" pitchFamily="34" charset="0"/>
                          <a:ea typeface="+mn-ea"/>
                          <a:cs typeface="Calibri" panose="020F0502020204030204" pitchFamily="34" charset="0"/>
                        </a:rPr>
                        <a:t>TOTAL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latin typeface="Calibri" panose="020F0502020204030204" pitchFamily="34" charset="0"/>
                          <a:ea typeface="+mn-ea"/>
                          <a:cs typeface="Calibri" panose="020F0502020204030204" pitchFamily="34" charset="0"/>
                        </a:rPr>
                        <a:t>22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Calibri" panose="020F0502020204030204" pitchFamily="34" charset="0"/>
                          <a:ea typeface="+mn-ea"/>
                          <a:cs typeface="Calibri" panose="020F0502020204030204" pitchFamily="34" charset="0"/>
                        </a:rPr>
                        <a:t>-3</a:t>
                      </a:r>
                    </a:p>
                  </a:txBody>
                  <a:tcPr/>
                </a:tc>
                <a:extLst>
                  <a:ext uri="{0D108BD9-81ED-4DB2-BD59-A6C34878D82A}">
                    <a16:rowId xmlns:a16="http://schemas.microsoft.com/office/drawing/2014/main" val="2459041349"/>
                  </a:ext>
                </a:extLst>
              </a:tr>
            </a:tbl>
          </a:graphicData>
        </a:graphic>
      </p:graphicFrame>
    </p:spTree>
    <p:extLst>
      <p:ext uri="{BB962C8B-B14F-4D97-AF65-F5344CB8AC3E}">
        <p14:creationId xmlns:p14="http://schemas.microsoft.com/office/powerpoint/2010/main" val="2355694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FIXTURES: TEAMS DROPPING OUT</a:t>
            </a:r>
          </a:p>
        </p:txBody>
      </p:sp>
      <p:sp>
        <p:nvSpPr>
          <p:cNvPr id="3" name="TextBox 2">
            <a:extLst>
              <a:ext uri="{FF2B5EF4-FFF2-40B4-BE49-F238E27FC236}">
                <a16:creationId xmlns:a16="http://schemas.microsoft.com/office/drawing/2014/main" id="{A6A41F64-F514-1D28-4B09-95B6525B7946}"/>
              </a:ext>
            </a:extLst>
          </p:cNvPr>
          <p:cNvSpPr txBox="1"/>
          <p:nvPr/>
        </p:nvSpPr>
        <p:spPr>
          <a:xfrm>
            <a:off x="290150" y="1166648"/>
            <a:ext cx="11550868" cy="2677656"/>
          </a:xfrm>
          <a:prstGeom prst="rect">
            <a:avLst/>
          </a:prstGeom>
          <a:noFill/>
        </p:spPr>
        <p:txBody>
          <a:bodyPr wrap="square" rtlCol="0">
            <a:spAutoFit/>
          </a:bodyPr>
          <a:lstStyle/>
          <a:p>
            <a:endParaRPr lang="en-US" sz="2800" dirty="0">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Dropouts were much less significant – which was a very welcome change from the past few seasons</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Just 1 team that started the season failed to complete it!</a:t>
            </a:r>
          </a:p>
          <a:p>
            <a:pPr lvl="1"/>
            <a:r>
              <a:rPr lang="en-US" sz="2800" dirty="0">
                <a:solidFill>
                  <a:schemeClr val="tx2">
                    <a:lumMod val="50000"/>
                    <a:lumOff val="50000"/>
                  </a:schemeClr>
                </a:solidFill>
                <a:highlight>
                  <a:srgbClr val="FFFF00"/>
                </a:highlight>
                <a:latin typeface="Calibri" panose="020F0502020204030204" pitchFamily="34" charset="0"/>
                <a:cs typeface="Calibri" panose="020F0502020204030204" pitchFamily="34" charset="0"/>
              </a:rPr>
              <a:t>	</a:t>
            </a:r>
            <a:endParaRPr lang="en-US" sz="2800" dirty="0">
              <a:solidFill>
                <a:srgbClr val="C00000"/>
              </a:solidFill>
              <a:highlight>
                <a:srgbClr val="FFFF00"/>
              </a:highlight>
            </a:endParaRPr>
          </a:p>
        </p:txBody>
      </p:sp>
    </p:spTree>
    <p:extLst>
      <p:ext uri="{BB962C8B-B14F-4D97-AF65-F5344CB8AC3E}">
        <p14:creationId xmlns:p14="http://schemas.microsoft.com/office/powerpoint/2010/main" val="2665054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CUP WINNERS</a:t>
            </a:r>
          </a:p>
        </p:txBody>
      </p:sp>
      <p:graphicFrame>
        <p:nvGraphicFramePr>
          <p:cNvPr id="3" name="Table 4">
            <a:extLst>
              <a:ext uri="{FF2B5EF4-FFF2-40B4-BE49-F238E27FC236}">
                <a16:creationId xmlns:a16="http://schemas.microsoft.com/office/drawing/2014/main" id="{3BB15E78-1CD7-EB4B-C30D-809BD1FC3130}"/>
              </a:ext>
            </a:extLst>
          </p:cNvPr>
          <p:cNvGraphicFramePr>
            <a:graphicFrameLocks noGrp="1"/>
          </p:cNvGraphicFramePr>
          <p:nvPr>
            <p:extLst>
              <p:ext uri="{D42A27DB-BD31-4B8C-83A1-F6EECF244321}">
                <p14:modId xmlns:p14="http://schemas.microsoft.com/office/powerpoint/2010/main" val="2449177323"/>
              </p:ext>
            </p:extLst>
          </p:nvPr>
        </p:nvGraphicFramePr>
        <p:xfrm>
          <a:off x="751840" y="963147"/>
          <a:ext cx="9855200" cy="4248933"/>
        </p:xfrm>
        <a:graphic>
          <a:graphicData uri="http://schemas.openxmlformats.org/drawingml/2006/table">
            <a:tbl>
              <a:tblPr firstRow="1" bandRow="1">
                <a:tableStyleId>{5C22544A-7EE6-4342-B048-85BDC9FD1C3A}</a:tableStyleId>
              </a:tblPr>
              <a:tblGrid>
                <a:gridCol w="1326431">
                  <a:extLst>
                    <a:ext uri="{9D8B030D-6E8A-4147-A177-3AD203B41FA5}">
                      <a16:colId xmlns:a16="http://schemas.microsoft.com/office/drawing/2014/main" val="2734598917"/>
                    </a:ext>
                  </a:extLst>
                </a:gridCol>
                <a:gridCol w="2196902">
                  <a:extLst>
                    <a:ext uri="{9D8B030D-6E8A-4147-A177-3AD203B41FA5}">
                      <a16:colId xmlns:a16="http://schemas.microsoft.com/office/drawing/2014/main" val="1092072279"/>
                    </a:ext>
                  </a:extLst>
                </a:gridCol>
                <a:gridCol w="1336794">
                  <a:extLst>
                    <a:ext uri="{9D8B030D-6E8A-4147-A177-3AD203B41FA5}">
                      <a16:colId xmlns:a16="http://schemas.microsoft.com/office/drawing/2014/main" val="3200716385"/>
                    </a:ext>
                  </a:extLst>
                </a:gridCol>
                <a:gridCol w="2590500">
                  <a:extLst>
                    <a:ext uri="{9D8B030D-6E8A-4147-A177-3AD203B41FA5}">
                      <a16:colId xmlns:a16="http://schemas.microsoft.com/office/drawing/2014/main" val="3349882834"/>
                    </a:ext>
                  </a:extLst>
                </a:gridCol>
                <a:gridCol w="2404573">
                  <a:extLst>
                    <a:ext uri="{9D8B030D-6E8A-4147-A177-3AD203B41FA5}">
                      <a16:colId xmlns:a16="http://schemas.microsoft.com/office/drawing/2014/main" val="2689104551"/>
                    </a:ext>
                  </a:extLst>
                </a:gridCol>
              </a:tblGrid>
              <a:tr h="448451">
                <a:tc>
                  <a:txBody>
                    <a:bodyPr/>
                    <a:lstStyle/>
                    <a:p>
                      <a:pPr algn="ctr"/>
                      <a:r>
                        <a:rPr lang="en-US" dirty="0">
                          <a:latin typeface="Calibri" panose="020F0502020204030204" pitchFamily="34" charset="0"/>
                          <a:cs typeface="Calibri" panose="020F0502020204030204" pitchFamily="34" charset="0"/>
                        </a:rPr>
                        <a:t>CUP</a:t>
                      </a:r>
                    </a:p>
                  </a:txBody>
                  <a:tcPr/>
                </a:tc>
                <a:tc>
                  <a:txBody>
                    <a:bodyPr/>
                    <a:lstStyle/>
                    <a:p>
                      <a:pPr algn="ctr"/>
                      <a:r>
                        <a:rPr lang="en-US" dirty="0">
                          <a:latin typeface="Calibri" panose="020F0502020204030204" pitchFamily="34" charset="0"/>
                          <a:cs typeface="Calibri" panose="020F0502020204030204" pitchFamily="34" charset="0"/>
                        </a:rPr>
                        <a:t>WINNER</a:t>
                      </a:r>
                    </a:p>
                  </a:txBody>
                  <a:tcPr/>
                </a:tc>
                <a:tc>
                  <a:txBody>
                    <a:bodyPr/>
                    <a:lstStyle/>
                    <a:p>
                      <a:pPr algn="ctr"/>
                      <a:r>
                        <a:rPr lang="en-US" dirty="0">
                          <a:latin typeface="Calibri" panose="020F0502020204030204" pitchFamily="34" charset="0"/>
                          <a:cs typeface="Calibri" panose="020F0502020204030204" pitchFamily="34" charset="0"/>
                        </a:rPr>
                        <a:t>SCORE</a:t>
                      </a:r>
                    </a:p>
                  </a:txBody>
                  <a:tcPr/>
                </a:tc>
                <a:tc>
                  <a:txBody>
                    <a:bodyPr/>
                    <a:lstStyle/>
                    <a:p>
                      <a:pPr algn="ctr"/>
                      <a:r>
                        <a:rPr lang="en-US" dirty="0">
                          <a:latin typeface="Calibri" panose="020F0502020204030204" pitchFamily="34" charset="0"/>
                          <a:cs typeface="Calibri" panose="020F0502020204030204" pitchFamily="34" charset="0"/>
                        </a:rPr>
                        <a:t>RUNNER-UP</a:t>
                      </a:r>
                    </a:p>
                  </a:txBody>
                  <a:tcPr/>
                </a:tc>
                <a:tc>
                  <a:txBody>
                    <a:bodyPr/>
                    <a:lstStyle/>
                    <a:p>
                      <a:pPr algn="ctr"/>
                      <a:r>
                        <a:rPr lang="en-US" dirty="0">
                          <a:latin typeface="Calibri" panose="020F0502020204030204" pitchFamily="34" charset="0"/>
                          <a:cs typeface="Calibri" panose="020F0502020204030204" pitchFamily="34" charset="0"/>
                        </a:rPr>
                        <a:t>VENUE</a:t>
                      </a:r>
                    </a:p>
                  </a:txBody>
                  <a:tcPr/>
                </a:tc>
                <a:extLst>
                  <a:ext uri="{0D108BD9-81ED-4DB2-BD59-A6C34878D82A}">
                    <a16:rowId xmlns:a16="http://schemas.microsoft.com/office/drawing/2014/main" val="3764914675"/>
                  </a:ext>
                </a:extLst>
              </a:tr>
              <a:tr h="867705">
                <a:tc>
                  <a:txBody>
                    <a:bodyPr/>
                    <a:lstStyle/>
                    <a:p>
                      <a:pPr algn="ctr"/>
                      <a:r>
                        <a:rPr lang="en-US" dirty="0">
                          <a:latin typeface="Calibri" panose="020F0502020204030204" pitchFamily="34" charset="0"/>
                          <a:cs typeface="Calibri" panose="020F0502020204030204" pitchFamily="34" charset="0"/>
                        </a:rPr>
                        <a:t>President’s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Radcliffe Old Boys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2 - 0</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AFC Monton</a:t>
                      </a:r>
                    </a:p>
                  </a:txBody>
                  <a:tcPr/>
                </a:tc>
                <a:tc>
                  <a:txBody>
                    <a:bodyPr/>
                    <a:lstStyle/>
                    <a:p>
                      <a:pPr algn="ctr"/>
                      <a:r>
                        <a:rPr lang="en-US" dirty="0">
                          <a:latin typeface="Calibri" panose="020F0502020204030204" pitchFamily="34" charset="0"/>
                          <a:cs typeface="Calibri" panose="020F0502020204030204" pitchFamily="34" charset="0"/>
                        </a:rPr>
                        <a:t>Ashton United</a:t>
                      </a:r>
                    </a:p>
                  </a:txBody>
                  <a:tcPr/>
                </a:tc>
                <a:extLst>
                  <a:ext uri="{0D108BD9-81ED-4DB2-BD59-A6C34878D82A}">
                    <a16:rowId xmlns:a16="http://schemas.microsoft.com/office/drawing/2014/main" val="393534605"/>
                  </a:ext>
                </a:extLst>
              </a:tr>
              <a:tr h="797983">
                <a:tc>
                  <a:txBody>
                    <a:bodyPr/>
                    <a:lstStyle/>
                    <a:p>
                      <a:pPr algn="ctr"/>
                      <a:r>
                        <a:rPr lang="en-US" dirty="0">
                          <a:latin typeface="Calibri" panose="020F0502020204030204" pitchFamily="34" charset="0"/>
                          <a:cs typeface="Calibri" panose="020F0502020204030204" pitchFamily="34" charset="0"/>
                        </a:rPr>
                        <a:t>Chairman’s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Stockport Georgians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2 - 0 </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Westbury Sports Club</a:t>
                      </a:r>
                    </a:p>
                  </a:txBody>
                  <a:tcPr/>
                </a:tc>
                <a:tc>
                  <a:txBody>
                    <a:bodyPr/>
                    <a:lstStyle/>
                    <a:p>
                      <a:pPr algn="ctr"/>
                      <a:r>
                        <a:rPr lang="en-US" dirty="0">
                          <a:latin typeface="Calibri" panose="020F0502020204030204" pitchFamily="34" charset="0"/>
                          <a:cs typeface="Calibri" panose="020F0502020204030204" pitchFamily="34" charset="0"/>
                        </a:rPr>
                        <a:t>Ashton United</a:t>
                      </a:r>
                    </a:p>
                  </a:txBody>
                  <a:tcPr/>
                </a:tc>
                <a:extLst>
                  <a:ext uri="{0D108BD9-81ED-4DB2-BD59-A6C34878D82A}">
                    <a16:rowId xmlns:a16="http://schemas.microsoft.com/office/drawing/2014/main" val="3272945824"/>
                  </a:ext>
                </a:extLst>
              </a:tr>
              <a:tr h="966124">
                <a:tc>
                  <a:txBody>
                    <a:bodyPr/>
                    <a:lstStyle/>
                    <a:p>
                      <a:pPr algn="ctr"/>
                      <a:r>
                        <a:rPr lang="en-US" dirty="0">
                          <a:latin typeface="Calibri" panose="020F0502020204030204" pitchFamily="34" charset="0"/>
                          <a:cs typeface="Calibri" panose="020F0502020204030204" pitchFamily="34" charset="0"/>
                        </a:rPr>
                        <a:t>Treasurer’s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Shrewsbury Arms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2 - 1</a:t>
                      </a:r>
                      <a:endParaRPr lang="en-US" sz="1200" b="1" dirty="0">
                        <a:solidFill>
                          <a:srgbClr val="0070C0"/>
                        </a:solidFill>
                        <a:latin typeface="Calibri" panose="020F0502020204030204" pitchFamily="34" charset="0"/>
                        <a:cs typeface="Calibri" panose="020F0502020204030204" pitchFamily="34" charset="0"/>
                      </a:endParaRPr>
                    </a:p>
                    <a:p>
                      <a:pPr algn="ctr"/>
                      <a:endParaRPr lang="en-US" b="1" dirty="0">
                        <a:solidFill>
                          <a:srgbClr val="0070C0"/>
                        </a:solidFill>
                        <a:latin typeface="Calibri" panose="020F0502020204030204" pitchFamily="34" charset="0"/>
                        <a:cs typeface="Calibri" panose="020F0502020204030204" pitchFamily="34" charset="0"/>
                      </a:endParaRP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Pennington</a:t>
                      </a:r>
                    </a:p>
                  </a:txBody>
                  <a:tcPr/>
                </a:tc>
                <a:tc>
                  <a:txBody>
                    <a:bodyPr/>
                    <a:lstStyle/>
                    <a:p>
                      <a:pPr algn="ctr"/>
                      <a:r>
                        <a:rPr lang="en-US" dirty="0">
                          <a:latin typeface="Calibri" panose="020F0502020204030204" pitchFamily="34" charset="0"/>
                          <a:cs typeface="Calibri" panose="020F0502020204030204" pitchFamily="34" charset="0"/>
                        </a:rPr>
                        <a:t>Rylands</a:t>
                      </a:r>
                    </a:p>
                  </a:txBody>
                  <a:tcPr/>
                </a:tc>
                <a:extLst>
                  <a:ext uri="{0D108BD9-81ED-4DB2-BD59-A6C34878D82A}">
                    <a16:rowId xmlns:a16="http://schemas.microsoft.com/office/drawing/2014/main" val="210638765"/>
                  </a:ext>
                </a:extLst>
              </a:tr>
              <a:tr h="1168670">
                <a:tc>
                  <a:txBody>
                    <a:bodyPr/>
                    <a:lstStyle/>
                    <a:p>
                      <a:pPr algn="ctr"/>
                      <a:r>
                        <a:rPr lang="en-US" dirty="0">
                          <a:latin typeface="Calibri" panose="020F0502020204030204" pitchFamily="34" charset="0"/>
                          <a:cs typeface="Calibri" panose="020F0502020204030204" pitchFamily="34" charset="0"/>
                        </a:rPr>
                        <a:t>Over 45s</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Nicosia</a:t>
                      </a:r>
                    </a:p>
                    <a:p>
                      <a:pPr algn="ctr"/>
                      <a:endParaRPr lang="en-US" b="1" dirty="0">
                        <a:solidFill>
                          <a:srgbClr val="0070C0"/>
                        </a:solidFill>
                        <a:latin typeface="Calibri" panose="020F0502020204030204" pitchFamily="34" charset="0"/>
                        <a:cs typeface="Calibri" panose="020F0502020204030204" pitchFamily="34" charset="0"/>
                      </a:endParaRP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3 - 2</a:t>
                      </a:r>
                    </a:p>
                  </a:txBody>
                  <a:tcPr/>
                </a:tc>
                <a:tc>
                  <a:txBody>
                    <a:bodyPr/>
                    <a:lstStyle/>
                    <a:p>
                      <a:pPr algn="ctr"/>
                      <a:r>
                        <a:rPr lang="en-US" b="1" dirty="0">
                          <a:solidFill>
                            <a:srgbClr val="0070C0"/>
                          </a:solidFill>
                          <a:latin typeface="Calibri" panose="020F0502020204030204" pitchFamily="34" charset="0"/>
                          <a:cs typeface="Calibri" panose="020F0502020204030204" pitchFamily="34" charset="0"/>
                        </a:rPr>
                        <a:t>Denton Town</a:t>
                      </a:r>
                    </a:p>
                  </a:txBody>
                  <a:tcPr/>
                </a:tc>
                <a:tc>
                  <a:txBody>
                    <a:bodyPr/>
                    <a:lstStyle/>
                    <a:p>
                      <a:pPr algn="ctr"/>
                      <a:r>
                        <a:rPr lang="en-US" dirty="0">
                          <a:latin typeface="Calibri" panose="020F0502020204030204" pitchFamily="34" charset="0"/>
                          <a:cs typeface="Calibri" panose="020F0502020204030204" pitchFamily="34" charset="0"/>
                        </a:rPr>
                        <a:t>Rylands</a:t>
                      </a:r>
                    </a:p>
                  </a:txBody>
                  <a:tcPr/>
                </a:tc>
                <a:extLst>
                  <a:ext uri="{0D108BD9-81ED-4DB2-BD59-A6C34878D82A}">
                    <a16:rowId xmlns:a16="http://schemas.microsoft.com/office/drawing/2014/main" val="4135233631"/>
                  </a:ext>
                </a:extLst>
              </a:tr>
            </a:tbl>
          </a:graphicData>
        </a:graphic>
      </p:graphicFrame>
      <p:sp>
        <p:nvSpPr>
          <p:cNvPr id="7" name="TextBox 6">
            <a:extLst>
              <a:ext uri="{FF2B5EF4-FFF2-40B4-BE49-F238E27FC236}">
                <a16:creationId xmlns:a16="http://schemas.microsoft.com/office/drawing/2014/main" id="{C8F1CCC0-CCF5-7639-772B-C67AD7FC9966}"/>
              </a:ext>
            </a:extLst>
          </p:cNvPr>
          <p:cNvSpPr txBox="1"/>
          <p:nvPr/>
        </p:nvSpPr>
        <p:spPr>
          <a:xfrm>
            <a:off x="1288026" y="5412354"/>
            <a:ext cx="9153832" cy="523220"/>
          </a:xfrm>
          <a:prstGeom prst="rect">
            <a:avLst/>
          </a:prstGeom>
          <a:noFill/>
        </p:spPr>
        <p:txBody>
          <a:bodyPr wrap="square" rtlCol="0">
            <a:spAutoFit/>
          </a:bodyPr>
          <a:lstStyle/>
          <a:p>
            <a:pPr algn="ctr"/>
            <a:r>
              <a:rPr lang="en-US" sz="2800" b="1" dirty="0">
                <a:solidFill>
                  <a:srgbClr val="C00000"/>
                </a:solidFill>
                <a:latin typeface="Calibri" panose="020F0502020204030204" pitchFamily="34" charset="0"/>
                <a:cs typeface="Calibri" panose="020F0502020204030204" pitchFamily="34" charset="0"/>
              </a:rPr>
              <a:t>Congratulations and commiserations to the Cup Finalists</a:t>
            </a:r>
          </a:p>
        </p:txBody>
      </p:sp>
    </p:spTree>
    <p:extLst>
      <p:ext uri="{BB962C8B-B14F-4D97-AF65-F5344CB8AC3E}">
        <p14:creationId xmlns:p14="http://schemas.microsoft.com/office/powerpoint/2010/main" val="1035484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CUP FINALS DAY</a:t>
            </a:r>
          </a:p>
        </p:txBody>
      </p:sp>
      <p:sp>
        <p:nvSpPr>
          <p:cNvPr id="7" name="TextBox 6">
            <a:extLst>
              <a:ext uri="{FF2B5EF4-FFF2-40B4-BE49-F238E27FC236}">
                <a16:creationId xmlns:a16="http://schemas.microsoft.com/office/drawing/2014/main" id="{87E950E3-FCF9-703A-FDF0-EF6B627FB54B}"/>
              </a:ext>
            </a:extLst>
          </p:cNvPr>
          <p:cNvSpPr txBox="1"/>
          <p:nvPr/>
        </p:nvSpPr>
        <p:spPr>
          <a:xfrm>
            <a:off x="1076631" y="1090650"/>
            <a:ext cx="9645445" cy="4370427"/>
          </a:xfrm>
          <a:prstGeom prst="rect">
            <a:avLst/>
          </a:prstGeom>
          <a:noFill/>
        </p:spPr>
        <p:txBody>
          <a:bodyPr wrap="square">
            <a:spAutoFit/>
          </a:bodyPr>
          <a:lstStyle/>
          <a:p>
            <a:pPr marL="0" indent="0">
              <a:buNone/>
            </a:pPr>
            <a:endParaRPr lang="en-GB" sz="1800" dirty="0">
              <a:solidFill>
                <a:srgbClr val="0070C0"/>
              </a:solidFill>
              <a:latin typeface="Calibri" panose="020F0502020204030204" pitchFamily="34" charset="0"/>
              <a:cs typeface="Calibri" panose="020F0502020204030204" pitchFamily="34" charset="0"/>
            </a:endParaRPr>
          </a:p>
          <a:p>
            <a:pPr marL="0" indent="0" algn="ctr">
              <a:buNone/>
            </a:pPr>
            <a:r>
              <a:rPr lang="en-GB" sz="3200" dirty="0">
                <a:solidFill>
                  <a:srgbClr val="0070C0"/>
                </a:solidFill>
                <a:latin typeface="Calibri" panose="020F0502020204030204" pitchFamily="34" charset="0"/>
                <a:cs typeface="Calibri" panose="020F0502020204030204" pitchFamily="34" charset="0"/>
              </a:rPr>
              <a:t>The League thanks Rylands and Ashton United </a:t>
            </a:r>
          </a:p>
          <a:p>
            <a:pPr marL="0" indent="0" algn="ctr">
              <a:buNone/>
            </a:pPr>
            <a:r>
              <a:rPr lang="en-GB" sz="3200" dirty="0">
                <a:solidFill>
                  <a:srgbClr val="0070C0"/>
                </a:solidFill>
                <a:latin typeface="Calibri" panose="020F0502020204030204" pitchFamily="34" charset="0"/>
                <a:cs typeface="Calibri" panose="020F0502020204030204" pitchFamily="34" charset="0"/>
              </a:rPr>
              <a:t>for hosting the finals</a:t>
            </a:r>
          </a:p>
          <a:p>
            <a:pPr marL="0" indent="0" algn="ctr">
              <a:buNone/>
            </a:pPr>
            <a:endParaRPr lang="en-GB" sz="2800" dirty="0">
              <a:solidFill>
                <a:srgbClr val="0070C0"/>
              </a:solidFill>
              <a:latin typeface="Calibri" panose="020F0502020204030204" pitchFamily="34" charset="0"/>
              <a:cs typeface="Calibri" panose="020F0502020204030204" pitchFamily="34" charset="0"/>
            </a:endParaRPr>
          </a:p>
          <a:p>
            <a:pPr marL="0" indent="0" algn="ctr">
              <a:buNone/>
            </a:pPr>
            <a:endParaRPr lang="en-GB" sz="2800" dirty="0">
              <a:solidFill>
                <a:srgbClr val="0070C0"/>
              </a:solidFill>
              <a:latin typeface="Calibri" panose="020F0502020204030204" pitchFamily="34" charset="0"/>
              <a:cs typeface="Calibri" panose="020F0502020204030204" pitchFamily="34" charset="0"/>
            </a:endParaRPr>
          </a:p>
          <a:p>
            <a:pPr marL="0" indent="0" algn="ctr">
              <a:buNone/>
            </a:pPr>
            <a:r>
              <a:rPr lang="en-GB" sz="2800" dirty="0">
                <a:solidFill>
                  <a:srgbClr val="0070C0"/>
                </a:solidFill>
                <a:latin typeface="Calibri" panose="020F0502020204030204" pitchFamily="34" charset="0"/>
                <a:cs typeface="Calibri" panose="020F0502020204030204" pitchFamily="34" charset="0"/>
              </a:rPr>
              <a:t>The League also thanks our Match Officials both on the day and indeed for their efforts across the whole season.</a:t>
            </a:r>
          </a:p>
          <a:p>
            <a:pPr marL="0" indent="0" algn="ctr">
              <a:buNone/>
            </a:pPr>
            <a:endParaRPr lang="en-GB" sz="2800" dirty="0">
              <a:solidFill>
                <a:srgbClr val="0070C0"/>
              </a:solidFill>
              <a:latin typeface="Calibri" panose="020F0502020204030204" pitchFamily="34" charset="0"/>
              <a:cs typeface="Calibri" panose="020F0502020204030204" pitchFamily="34" charset="0"/>
            </a:endParaRPr>
          </a:p>
          <a:p>
            <a:pPr marL="0" indent="0" algn="ctr">
              <a:buNone/>
            </a:pPr>
            <a:r>
              <a:rPr lang="en-GB" sz="2800" dirty="0">
                <a:solidFill>
                  <a:srgbClr val="0070C0"/>
                </a:solidFill>
                <a:latin typeface="Calibri" panose="020F0502020204030204" pitchFamily="34" charset="0"/>
                <a:cs typeface="Calibri" panose="020F0502020204030204" pitchFamily="34" charset="0"/>
              </a:rPr>
              <a:t>Thanks also go to the League Referees Officer – David Ng – for his continued efforts over the past 12 months.</a:t>
            </a:r>
          </a:p>
        </p:txBody>
      </p:sp>
    </p:spTree>
    <p:extLst>
      <p:ext uri="{BB962C8B-B14F-4D97-AF65-F5344CB8AC3E}">
        <p14:creationId xmlns:p14="http://schemas.microsoft.com/office/powerpoint/2010/main" val="818288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0D393-2DAE-C7BF-17A1-6238B25A74C2}"/>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3672EC88-3FA2-90E3-130D-C55D045AA6EA}"/>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5C1B45F4-3564-5097-E9D8-78C36B031165}"/>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20755FB4-7463-C912-435F-0E7FB0146863}"/>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3900A487-F23C-CCF4-1656-E2118C41B2BC}"/>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DD44FA4C-57C3-7DC0-0926-2DC00172DBED}"/>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5A5AF3C2-73BA-8C2E-AE41-E869285B9F9E}"/>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PREMIER CUP WINNERS</a:t>
            </a:r>
          </a:p>
        </p:txBody>
      </p:sp>
      <p:sp>
        <p:nvSpPr>
          <p:cNvPr id="8" name="TextBox 7">
            <a:extLst>
              <a:ext uri="{FF2B5EF4-FFF2-40B4-BE49-F238E27FC236}">
                <a16:creationId xmlns:a16="http://schemas.microsoft.com/office/drawing/2014/main" id="{8DCC3C04-C92F-C5D7-C7EC-EB8308CF0665}"/>
              </a:ext>
            </a:extLst>
          </p:cNvPr>
          <p:cNvSpPr txBox="1"/>
          <p:nvPr/>
        </p:nvSpPr>
        <p:spPr>
          <a:xfrm>
            <a:off x="957532" y="1311215"/>
            <a:ext cx="9484326" cy="4247317"/>
          </a:xfrm>
          <a:prstGeom prst="rect">
            <a:avLst/>
          </a:prstGeom>
          <a:noFill/>
        </p:spPr>
        <p:txBody>
          <a:bodyPr wrap="square" rtlCol="0">
            <a:spAutoFit/>
          </a:bodyPr>
          <a:lstStyle/>
          <a:p>
            <a:endParaRPr lang="en-US" dirty="0"/>
          </a:p>
          <a:p>
            <a:r>
              <a:rPr lang="en-US" sz="2800" dirty="0">
                <a:solidFill>
                  <a:schemeClr val="tx2">
                    <a:lumMod val="75000"/>
                    <a:lumOff val="25000"/>
                  </a:schemeClr>
                </a:solidFill>
                <a:latin typeface="Calibri" panose="020F0502020204030204" pitchFamily="34" charset="0"/>
                <a:cs typeface="Calibri" panose="020F0502020204030204" pitchFamily="34" charset="0"/>
              </a:rPr>
              <a:t>There was also a Premier Cup </a:t>
            </a:r>
            <a:r>
              <a:rPr lang="en-US" sz="2800" dirty="0" err="1">
                <a:solidFill>
                  <a:schemeClr val="tx2">
                    <a:lumMod val="75000"/>
                    <a:lumOff val="25000"/>
                  </a:schemeClr>
                </a:solidFill>
                <a:latin typeface="Calibri" panose="020F0502020204030204" pitchFamily="34" charset="0"/>
                <a:cs typeface="Calibri" panose="020F0502020204030204" pitchFamily="34" charset="0"/>
              </a:rPr>
              <a:t>organised</a:t>
            </a:r>
            <a:r>
              <a:rPr lang="en-US" sz="2800" dirty="0">
                <a:solidFill>
                  <a:schemeClr val="tx2">
                    <a:lumMod val="75000"/>
                    <a:lumOff val="25000"/>
                  </a:schemeClr>
                </a:solidFill>
                <a:latin typeface="Calibri" panose="020F0502020204030204" pitchFamily="34" charset="0"/>
                <a:cs typeface="Calibri" panose="020F0502020204030204" pitchFamily="34" charset="0"/>
              </a:rPr>
              <a:t> just for most of the teams in the O35s Premier Division</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The final also took place at Rylands where, unfortunately, the </a:t>
            </a:r>
          </a:p>
          <a:p>
            <a:r>
              <a:rPr lang="en-US" sz="2800" dirty="0">
                <a:solidFill>
                  <a:schemeClr val="tx2">
                    <a:lumMod val="75000"/>
                    <a:lumOff val="25000"/>
                  </a:schemeClr>
                </a:solidFill>
                <a:latin typeface="Calibri" panose="020F0502020204030204" pitchFamily="34" charset="0"/>
                <a:cs typeface="Calibri" panose="020F0502020204030204" pitchFamily="34" charset="0"/>
              </a:rPr>
              <a:t>Match was abandoned following a serious injury to one of the Wythenshawe FC players (Stephen Ireland).</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The 3-0 scoreline to Wythenshawe was allowed to stand as the final score.</a:t>
            </a:r>
          </a:p>
        </p:txBody>
      </p:sp>
    </p:spTree>
    <p:extLst>
      <p:ext uri="{BB962C8B-B14F-4D97-AF65-F5344CB8AC3E}">
        <p14:creationId xmlns:p14="http://schemas.microsoft.com/office/powerpoint/2010/main" val="250108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36E2F-2CE0-AE98-BE41-5DD0D8810760}"/>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144E6B45-C59B-D927-4D22-A764E71ADD31}"/>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1CDAD8E1-25DD-3559-6993-1124CAB6BB98}"/>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E6F2109E-A0C7-2BC4-C5A6-4DB289747EAA}"/>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F88223DC-E83E-4868-C90C-913E017AA3CA}"/>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C8709FF5-BBA5-DBF0-E488-1177AC77F576}"/>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BAA92558-3615-4441-24ED-E4EDCF1BC2AB}"/>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COUNTY CUP WINNERS</a:t>
            </a:r>
          </a:p>
        </p:txBody>
      </p:sp>
      <p:sp>
        <p:nvSpPr>
          <p:cNvPr id="8" name="TextBox 7">
            <a:extLst>
              <a:ext uri="{FF2B5EF4-FFF2-40B4-BE49-F238E27FC236}">
                <a16:creationId xmlns:a16="http://schemas.microsoft.com/office/drawing/2014/main" id="{1D46DCB9-9C9F-8D0F-8624-57BE8387461C}"/>
              </a:ext>
            </a:extLst>
          </p:cNvPr>
          <p:cNvSpPr txBox="1"/>
          <p:nvPr/>
        </p:nvSpPr>
        <p:spPr>
          <a:xfrm>
            <a:off x="147569" y="1311215"/>
            <a:ext cx="10707243" cy="4247317"/>
          </a:xfrm>
          <a:prstGeom prst="rect">
            <a:avLst/>
          </a:prstGeom>
          <a:noFill/>
        </p:spPr>
        <p:txBody>
          <a:bodyPr wrap="square" rtlCol="0">
            <a:spAutoFit/>
          </a:bodyPr>
          <a:lstStyle/>
          <a:p>
            <a:endParaRPr lang="en-US" dirty="0"/>
          </a:p>
          <a:p>
            <a:r>
              <a:rPr lang="en-US" sz="2800" dirty="0">
                <a:solidFill>
                  <a:schemeClr val="tx2">
                    <a:lumMod val="75000"/>
                    <a:lumOff val="25000"/>
                  </a:schemeClr>
                </a:solidFill>
                <a:latin typeface="Calibri" panose="020F0502020204030204" pitchFamily="34" charset="0"/>
                <a:cs typeface="Calibri" panose="020F0502020204030204" pitchFamily="34" charset="0"/>
              </a:rPr>
              <a:t>Clubs from the League took part in 4 different County Cups</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CHESHIRE		Stockport Georgians defeated Vauxhall Motors 6-1</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LANCASHIRE		Wythenshawe defeated </a:t>
            </a:r>
            <a:r>
              <a:rPr lang="en-US" sz="2800" dirty="0" err="1">
                <a:solidFill>
                  <a:schemeClr val="tx2">
                    <a:lumMod val="75000"/>
                    <a:lumOff val="25000"/>
                  </a:schemeClr>
                </a:solidFill>
                <a:latin typeface="Calibri" panose="020F0502020204030204" pitchFamily="34" charset="0"/>
                <a:cs typeface="Calibri" panose="020F0502020204030204" pitchFamily="34" charset="0"/>
              </a:rPr>
              <a:t>Vickerstown</a:t>
            </a:r>
            <a:r>
              <a:rPr lang="en-US" sz="2800" dirty="0">
                <a:solidFill>
                  <a:schemeClr val="tx2">
                    <a:lumMod val="75000"/>
                    <a:lumOff val="25000"/>
                  </a:schemeClr>
                </a:solidFill>
                <a:latin typeface="Calibri" panose="020F0502020204030204" pitchFamily="34" charset="0"/>
                <a:cs typeface="Calibri" panose="020F0502020204030204" pitchFamily="34" charset="0"/>
              </a:rPr>
              <a:t> 8-2</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LIVERPOOL		Collegiate were due to play Bootle (result unknown)</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MANCHESTER	Wythenshawe defeated East Manchester 9-2</a:t>
            </a:r>
          </a:p>
        </p:txBody>
      </p:sp>
    </p:spTree>
    <p:extLst>
      <p:ext uri="{BB962C8B-B14F-4D97-AF65-F5344CB8AC3E}">
        <p14:creationId xmlns:p14="http://schemas.microsoft.com/office/powerpoint/2010/main" val="843150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7FB9C-2A7C-9621-8D58-20C2481A7589}"/>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D4237843-04B9-860C-D0B5-C56B9EAC755A}"/>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6DAB70FD-8712-EAD0-AE1C-F90BD3FBEFAD}"/>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CED88B05-E222-22CC-F2EB-2C48AD2BE083}"/>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C2BCC314-BBC8-A7AA-49BD-6E8D53F1A7B6}"/>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336CAAD7-A703-6D8D-9698-AD5E7A6D70C3}"/>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4D4B542C-7D51-345A-530A-1CC9D7AB09D6}"/>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CUP COMPETITIONS</a:t>
            </a:r>
          </a:p>
        </p:txBody>
      </p:sp>
      <p:sp>
        <p:nvSpPr>
          <p:cNvPr id="8" name="TextBox 7">
            <a:extLst>
              <a:ext uri="{FF2B5EF4-FFF2-40B4-BE49-F238E27FC236}">
                <a16:creationId xmlns:a16="http://schemas.microsoft.com/office/drawing/2014/main" id="{F8CCF678-E947-8A30-E01E-0ABC0822717A}"/>
              </a:ext>
            </a:extLst>
          </p:cNvPr>
          <p:cNvSpPr txBox="1"/>
          <p:nvPr/>
        </p:nvSpPr>
        <p:spPr>
          <a:xfrm>
            <a:off x="957532" y="1311215"/>
            <a:ext cx="9484326" cy="4524315"/>
          </a:xfrm>
          <a:prstGeom prst="rect">
            <a:avLst/>
          </a:prstGeom>
          <a:noFill/>
        </p:spPr>
        <p:txBody>
          <a:bodyPr wrap="square" rtlCol="0">
            <a:spAutoFit/>
          </a:bodyPr>
          <a:lstStyle/>
          <a:p>
            <a:endParaRPr lang="en-US" dirty="0"/>
          </a:p>
          <a:p>
            <a:r>
              <a:rPr lang="en-US" sz="2800" b="1" dirty="0">
                <a:solidFill>
                  <a:srgbClr val="0070C0"/>
                </a:solidFill>
                <a:latin typeface="Calibri" panose="020F0502020204030204" pitchFamily="34" charset="0"/>
                <a:cs typeface="Calibri" panose="020F0502020204030204" pitchFamily="34" charset="0"/>
              </a:rPr>
              <a:t>OVER 35s</a:t>
            </a:r>
          </a:p>
          <a:p>
            <a:pPr lvl="1"/>
            <a:r>
              <a:rPr lang="en-US" sz="2800" b="1" dirty="0">
                <a:solidFill>
                  <a:srgbClr val="0070C0"/>
                </a:solidFill>
                <a:latin typeface="Calibri" panose="020F0502020204030204" pitchFamily="34" charset="0"/>
                <a:cs typeface="Calibri" panose="020F0502020204030204" pitchFamily="34" charset="0"/>
              </a:rPr>
              <a:t>PRESIDENT’S CUP		Premier &amp; Division 1</a:t>
            </a:r>
          </a:p>
          <a:p>
            <a:pPr lvl="1"/>
            <a:r>
              <a:rPr lang="en-US" sz="2800" b="1" dirty="0">
                <a:solidFill>
                  <a:srgbClr val="0070C0"/>
                </a:solidFill>
                <a:latin typeface="Calibri" panose="020F0502020204030204" pitchFamily="34" charset="0"/>
                <a:cs typeface="Calibri" panose="020F0502020204030204" pitchFamily="34" charset="0"/>
              </a:rPr>
              <a:t>CHAIRMAN’S CUP		Divisions 2, 3, 4</a:t>
            </a:r>
          </a:p>
          <a:p>
            <a:pPr lvl="1"/>
            <a:r>
              <a:rPr lang="en-US" sz="2800" b="1" dirty="0">
                <a:solidFill>
                  <a:srgbClr val="0070C0"/>
                </a:solidFill>
                <a:latin typeface="Calibri" panose="020F0502020204030204" pitchFamily="34" charset="0"/>
                <a:cs typeface="Calibri" panose="020F0502020204030204" pitchFamily="34" charset="0"/>
              </a:rPr>
              <a:t>TREASURER’S CUP		Divisions 5, 6, 7, 8</a:t>
            </a:r>
          </a:p>
          <a:p>
            <a:endParaRPr lang="en-US" sz="2800" b="1" dirty="0">
              <a:solidFill>
                <a:srgbClr val="0070C0"/>
              </a:solidFill>
              <a:latin typeface="Calibri" panose="020F0502020204030204" pitchFamily="34" charset="0"/>
              <a:cs typeface="Calibri" panose="020F0502020204030204" pitchFamily="34" charset="0"/>
            </a:endParaRPr>
          </a:p>
          <a:p>
            <a:r>
              <a:rPr lang="en-US" sz="2800" b="1" dirty="0">
                <a:solidFill>
                  <a:srgbClr val="0070C0"/>
                </a:solidFill>
                <a:latin typeface="Calibri" panose="020F0502020204030204" pitchFamily="34" charset="0"/>
                <a:cs typeface="Calibri" panose="020F0502020204030204" pitchFamily="34" charset="0"/>
              </a:rPr>
              <a:t>OVER 45s				Premier, Division 1 &amp; 2</a:t>
            </a:r>
          </a:p>
          <a:p>
            <a:endParaRPr lang="en-US" dirty="0"/>
          </a:p>
          <a:p>
            <a:endParaRPr lang="en-US" sz="2800" dirty="0">
              <a:latin typeface="Calibri" panose="020F0502020204030204" pitchFamily="34" charset="0"/>
              <a:cs typeface="Calibri" panose="020F0502020204030204" pitchFamily="34" charset="0"/>
            </a:endParaRPr>
          </a:p>
          <a:p>
            <a:pPr algn="ctr"/>
            <a:r>
              <a:rPr lang="en-US" sz="2800" b="1" dirty="0">
                <a:solidFill>
                  <a:srgbClr val="C00000"/>
                </a:solidFill>
                <a:latin typeface="Calibri" panose="020F0502020204030204" pitchFamily="34" charset="0"/>
                <a:cs typeface="Calibri" panose="020F0502020204030204" pitchFamily="34" charset="0"/>
              </a:rPr>
              <a:t>THERE MAY BE SOME CHANGES TO THESE ARRANGEMENTS</a:t>
            </a:r>
          </a:p>
          <a:p>
            <a:pPr lvl="1" algn="ctr"/>
            <a:r>
              <a:rPr lang="en-US" sz="2800" i="1" dirty="0">
                <a:solidFill>
                  <a:srgbClr val="C00000"/>
                </a:solidFill>
                <a:latin typeface="Calibri" panose="020F0502020204030204" pitchFamily="34" charset="0"/>
                <a:cs typeface="Calibri" panose="020F0502020204030204" pitchFamily="34" charset="0"/>
              </a:rPr>
              <a:t>This depends on the final size of the League</a:t>
            </a:r>
            <a:endParaRPr lang="en-US" dirty="0"/>
          </a:p>
        </p:txBody>
      </p:sp>
    </p:spTree>
    <p:extLst>
      <p:ext uri="{BB962C8B-B14F-4D97-AF65-F5344CB8AC3E}">
        <p14:creationId xmlns:p14="http://schemas.microsoft.com/office/powerpoint/2010/main" val="3303341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1F63B-F8C4-94CA-9530-2E2F3D907862}"/>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D50B22AB-F5AA-C429-9185-083889B51B55}"/>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FA2EAD07-5CD7-43AF-5524-12C31AE164EB}"/>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AABF18BB-2767-3360-6D2C-3D5FCB814B50}"/>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7458C8A5-1171-B1D6-DB1E-CC74528953FC}"/>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B5686472-3D15-DE5F-5652-3BA3529AFF6D}"/>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F06C96F0-C80A-8162-458E-8BBB64A2C3DE}"/>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Cheshire Veterans Football League vs England Vets</a:t>
            </a:r>
          </a:p>
        </p:txBody>
      </p:sp>
      <p:sp>
        <p:nvSpPr>
          <p:cNvPr id="8" name="TextBox 7">
            <a:extLst>
              <a:ext uri="{FF2B5EF4-FFF2-40B4-BE49-F238E27FC236}">
                <a16:creationId xmlns:a16="http://schemas.microsoft.com/office/drawing/2014/main" id="{81505148-1FC1-1909-72CF-742C589F3763}"/>
              </a:ext>
            </a:extLst>
          </p:cNvPr>
          <p:cNvSpPr txBox="1"/>
          <p:nvPr/>
        </p:nvSpPr>
        <p:spPr>
          <a:xfrm>
            <a:off x="957532" y="1311215"/>
            <a:ext cx="9484326" cy="3970318"/>
          </a:xfrm>
          <a:prstGeom prst="rect">
            <a:avLst/>
          </a:prstGeom>
          <a:noFill/>
        </p:spPr>
        <p:txBody>
          <a:bodyPr wrap="square" rtlCol="0">
            <a:spAutoFit/>
          </a:bodyPr>
          <a:lstStyle/>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A special mention to those who </a:t>
            </a:r>
            <a:r>
              <a:rPr lang="en-US" sz="2800" dirty="0" err="1">
                <a:solidFill>
                  <a:schemeClr val="tx2">
                    <a:lumMod val="75000"/>
                    <a:lumOff val="25000"/>
                  </a:schemeClr>
                </a:solidFill>
                <a:latin typeface="Calibri" panose="020F0502020204030204" pitchFamily="34" charset="0"/>
                <a:cs typeface="Calibri" panose="020F0502020204030204" pitchFamily="34" charset="0"/>
              </a:rPr>
              <a:t>organised</a:t>
            </a:r>
            <a:r>
              <a:rPr lang="en-US" sz="2800" dirty="0">
                <a:solidFill>
                  <a:schemeClr val="tx2">
                    <a:lumMod val="75000"/>
                    <a:lumOff val="25000"/>
                  </a:schemeClr>
                </a:solidFill>
                <a:latin typeface="Calibri" panose="020F0502020204030204" pitchFamily="34" charset="0"/>
                <a:cs typeface="Calibri" panose="020F0502020204030204" pitchFamily="34" charset="0"/>
              </a:rPr>
              <a:t> and/or played in this 22</a:t>
            </a:r>
            <a:r>
              <a:rPr lang="en-US" sz="2800" baseline="30000" dirty="0">
                <a:solidFill>
                  <a:schemeClr val="tx2">
                    <a:lumMod val="75000"/>
                    <a:lumOff val="25000"/>
                  </a:schemeClr>
                </a:solidFill>
                <a:latin typeface="Calibri" panose="020F0502020204030204" pitchFamily="34" charset="0"/>
                <a:cs typeface="Calibri" panose="020F0502020204030204" pitchFamily="34" charset="0"/>
              </a:rPr>
              <a:t>nd</a:t>
            </a:r>
            <a:r>
              <a:rPr lang="en-US" sz="2800" dirty="0">
                <a:solidFill>
                  <a:schemeClr val="tx2">
                    <a:lumMod val="75000"/>
                    <a:lumOff val="25000"/>
                  </a:schemeClr>
                </a:solidFill>
                <a:latin typeface="Calibri" panose="020F0502020204030204" pitchFamily="34" charset="0"/>
                <a:cs typeface="Calibri" panose="020F0502020204030204" pitchFamily="34" charset="0"/>
              </a:rPr>
              <a:t> March fixture</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3-3 at half time became 7-3 to the League representative team!</a:t>
            </a:r>
          </a:p>
          <a:p>
            <a:endParaRPr lang="en-US" sz="2800" dirty="0">
              <a:solidFill>
                <a:schemeClr val="tx2">
                  <a:lumMod val="75000"/>
                  <a:lumOff val="25000"/>
                </a:schemeClr>
              </a:solidFill>
              <a:latin typeface="Calibri" panose="020F0502020204030204" pitchFamily="34" charset="0"/>
              <a:cs typeface="Calibri" panose="020F0502020204030204" pitchFamily="34" charset="0"/>
            </a:endParaRPr>
          </a:p>
          <a:p>
            <a:r>
              <a:rPr lang="en-US" sz="2800" dirty="0">
                <a:solidFill>
                  <a:schemeClr val="tx2">
                    <a:lumMod val="75000"/>
                    <a:lumOff val="25000"/>
                  </a:schemeClr>
                </a:solidFill>
                <a:latin typeface="Calibri" panose="020F0502020204030204" pitchFamily="34" charset="0"/>
                <a:cs typeface="Calibri" panose="020F0502020204030204" pitchFamily="34" charset="0"/>
              </a:rPr>
              <a:t>Particular mentions to Vauxhall Motors</a:t>
            </a:r>
            <a:r>
              <a:rPr lang="en-US" sz="2800" b="1" dirty="0">
                <a:solidFill>
                  <a:srgbClr val="C00000"/>
                </a:solidFill>
                <a:latin typeface="Calibri" panose="020F0502020204030204" pitchFamily="34" charset="0"/>
                <a:cs typeface="Calibri" panose="020F0502020204030204" pitchFamily="34" charset="0"/>
              </a:rPr>
              <a:t>’ John Cotton </a:t>
            </a:r>
            <a:r>
              <a:rPr lang="en-US" sz="2800" dirty="0">
                <a:solidFill>
                  <a:schemeClr val="tx2">
                    <a:lumMod val="75000"/>
                    <a:lumOff val="25000"/>
                  </a:schemeClr>
                </a:solidFill>
                <a:latin typeface="Calibri" panose="020F0502020204030204" pitchFamily="34" charset="0"/>
                <a:cs typeface="Calibri" panose="020F0502020204030204" pitchFamily="34" charset="0"/>
              </a:rPr>
              <a:t>for leading on the organisation of this and (perhaps inevitably) to </a:t>
            </a:r>
            <a:r>
              <a:rPr lang="en-US" sz="2800" b="1" dirty="0">
                <a:solidFill>
                  <a:srgbClr val="C00000"/>
                </a:solidFill>
                <a:latin typeface="Calibri" panose="020F0502020204030204" pitchFamily="34" charset="0"/>
                <a:cs typeface="Calibri" panose="020F0502020204030204" pitchFamily="34" charset="0"/>
              </a:rPr>
              <a:t>Dave </a:t>
            </a:r>
            <a:r>
              <a:rPr lang="en-US" sz="2800" b="1" dirty="0" err="1">
                <a:solidFill>
                  <a:srgbClr val="C00000"/>
                </a:solidFill>
                <a:latin typeface="Calibri" panose="020F0502020204030204" pitchFamily="34" charset="0"/>
                <a:cs typeface="Calibri" panose="020F0502020204030204" pitchFamily="34" charset="0"/>
              </a:rPr>
              <a:t>Fashou</a:t>
            </a:r>
            <a:r>
              <a:rPr lang="en-US" sz="2800" b="1" dirty="0">
                <a:solidFill>
                  <a:srgbClr val="C00000"/>
                </a:solidFill>
                <a:latin typeface="Calibri" panose="020F0502020204030204" pitchFamily="34" charset="0"/>
                <a:cs typeface="Calibri" panose="020F0502020204030204" pitchFamily="34" charset="0"/>
              </a:rPr>
              <a:t> </a:t>
            </a:r>
            <a:r>
              <a:rPr lang="en-US" sz="2800" dirty="0">
                <a:solidFill>
                  <a:srgbClr val="0070C0"/>
                </a:solidFill>
                <a:latin typeface="Calibri" panose="020F0502020204030204" pitchFamily="34" charset="0"/>
                <a:cs typeface="Calibri" panose="020F0502020204030204" pitchFamily="34" charset="0"/>
              </a:rPr>
              <a:t>for scoring a hat-trick!</a:t>
            </a:r>
            <a:endParaRPr lang="en-US" sz="2800"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0180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75034-93DF-171B-7384-D6D5B0BA42E5}"/>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8F070FBB-E445-AD60-058A-56619BD60954}"/>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3D7E749B-511E-C534-761F-FD3E7BB6E2E0}"/>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A95BC65-9E02-4AB6-F89D-C88327A04ADF}"/>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A0E61D41-4F1B-D319-2924-EC8E7F313A3A}"/>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5E29C35E-81FE-C3E6-B1FD-654831E8A36A}"/>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661C85A3-C1BA-BD31-542E-E6B007A1E2BA}"/>
              </a:ext>
            </a:extLst>
          </p:cNvPr>
          <p:cNvSpPr txBox="1"/>
          <p:nvPr/>
        </p:nvSpPr>
        <p:spPr>
          <a:xfrm>
            <a:off x="2208362" y="1392365"/>
            <a:ext cx="8126083" cy="1846659"/>
          </a:xfrm>
          <a:prstGeom prst="rect">
            <a:avLst/>
          </a:prstGeom>
          <a:noFill/>
        </p:spPr>
        <p:txBody>
          <a:bodyPr wrap="square">
            <a:spAutoFit/>
          </a:bodyPr>
          <a:lstStyle/>
          <a:p>
            <a:pPr marL="0" indent="0" algn="ctr">
              <a:buNone/>
            </a:pPr>
            <a:endParaRPr lang="en-US" sz="1800" dirty="0">
              <a:solidFill>
                <a:schemeClr val="tx2">
                  <a:lumMod val="90000"/>
                  <a:lumOff val="10000"/>
                </a:schemeClr>
              </a:solidFill>
              <a:latin typeface="+mj-lt"/>
              <a:cs typeface="Calibri" panose="020F0502020204030204" pitchFamily="34" charset="0"/>
            </a:endParaRPr>
          </a:p>
          <a:p>
            <a:r>
              <a:rPr lang="en-US" sz="4800" dirty="0">
                <a:solidFill>
                  <a:schemeClr val="tx2">
                    <a:lumMod val="75000"/>
                    <a:lumOff val="25000"/>
                  </a:schemeClr>
                </a:solidFill>
                <a:latin typeface="Calibri" panose="020F0502020204030204" pitchFamily="34" charset="0"/>
                <a:cs typeface="Calibri" panose="020F0502020204030204" pitchFamily="34" charset="0"/>
              </a:rPr>
              <a:t>	 Balance Sheet / </a:t>
            </a:r>
          </a:p>
          <a:p>
            <a:r>
              <a:rPr lang="en-US" sz="4800" dirty="0">
                <a:solidFill>
                  <a:schemeClr val="tx2">
                    <a:lumMod val="75000"/>
                    <a:lumOff val="25000"/>
                  </a:schemeClr>
                </a:solidFill>
                <a:latin typeface="Calibri" panose="020F0502020204030204" pitchFamily="34" charset="0"/>
                <a:cs typeface="Calibri" panose="020F0502020204030204" pitchFamily="34" charset="0"/>
              </a:rPr>
              <a:t>		Statement of Accounts</a:t>
            </a:r>
          </a:p>
        </p:txBody>
      </p:sp>
    </p:spTree>
    <p:extLst>
      <p:ext uri="{BB962C8B-B14F-4D97-AF65-F5344CB8AC3E}">
        <p14:creationId xmlns:p14="http://schemas.microsoft.com/office/powerpoint/2010/main" val="4057187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BBFCED-B7BB-8181-0950-D96B6F9B835D}"/>
              </a:ext>
            </a:extLst>
          </p:cNvPr>
          <p:cNvSpPr txBox="1"/>
          <p:nvPr/>
        </p:nvSpPr>
        <p:spPr>
          <a:xfrm>
            <a:off x="395995" y="120147"/>
            <a:ext cx="11436884" cy="6340197"/>
          </a:xfrm>
          <a:prstGeom prst="rect">
            <a:avLst/>
          </a:prstGeom>
          <a:noFill/>
        </p:spPr>
        <p:txBody>
          <a:bodyPr wrap="square" rtlCol="0">
            <a:spAutoFit/>
          </a:bodyPr>
          <a:lstStyle/>
          <a:p>
            <a:r>
              <a:rPr lang="en-GB" sz="5400" dirty="0">
                <a:solidFill>
                  <a:schemeClr val="accent4">
                    <a:lumMod val="75000"/>
                  </a:schemeClr>
                </a:solidFill>
              </a:rPr>
              <a:t>Finance</a:t>
            </a:r>
          </a:p>
          <a:p>
            <a:r>
              <a:rPr lang="en-GB" sz="5400" dirty="0">
                <a:solidFill>
                  <a:schemeClr val="accent4">
                    <a:lumMod val="75000"/>
                  </a:schemeClr>
                </a:solidFill>
              </a:rPr>
              <a:t>2025/26</a:t>
            </a: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r>
              <a:rPr lang="en-GB" sz="3200" dirty="0">
                <a:solidFill>
                  <a:schemeClr val="accent4">
                    <a:lumMod val="75000"/>
                  </a:schemeClr>
                </a:solidFill>
              </a:rPr>
              <a:t>CHESHIRE VETERANS FOOTBALL LEAGUE</a:t>
            </a:r>
          </a:p>
          <a:p>
            <a:r>
              <a:rPr lang="en-GB" sz="3200" dirty="0">
                <a:solidFill>
                  <a:schemeClr val="accent4">
                    <a:lumMod val="75000"/>
                  </a:schemeClr>
                </a:solidFill>
              </a:rPr>
              <a:t>AGM 2026</a:t>
            </a:r>
          </a:p>
          <a:p>
            <a:r>
              <a:rPr lang="en-GB" dirty="0">
                <a:solidFill>
                  <a:schemeClr val="accent4">
                    <a:lumMod val="75000"/>
                  </a:schemeClr>
                </a:solidFill>
              </a:rPr>
              <a:t>Monday 06</a:t>
            </a:r>
            <a:r>
              <a:rPr lang="en-GB" baseline="30000" dirty="0">
                <a:solidFill>
                  <a:schemeClr val="accent4">
                    <a:lumMod val="75000"/>
                  </a:schemeClr>
                </a:solidFill>
              </a:rPr>
              <a:t>th</a:t>
            </a:r>
            <a:r>
              <a:rPr lang="en-GB" dirty="0">
                <a:solidFill>
                  <a:schemeClr val="accent4">
                    <a:lumMod val="75000"/>
                  </a:schemeClr>
                </a:solidFill>
              </a:rPr>
              <a:t> Jul 2026 – The </a:t>
            </a:r>
            <a:r>
              <a:rPr lang="en-GB" dirty="0" err="1">
                <a:solidFill>
                  <a:schemeClr val="accent4">
                    <a:lumMod val="75000"/>
                  </a:schemeClr>
                </a:solidFill>
              </a:rPr>
              <a:t>Verandah</a:t>
            </a:r>
            <a:r>
              <a:rPr lang="en-GB" dirty="0">
                <a:solidFill>
                  <a:schemeClr val="accent4">
                    <a:lumMod val="75000"/>
                  </a:schemeClr>
                </a:solidFill>
              </a:rPr>
              <a:t> Suite, Cottons Hotel Knutsford</a:t>
            </a:r>
          </a:p>
        </p:txBody>
      </p:sp>
    </p:spTree>
    <p:extLst>
      <p:ext uri="{BB962C8B-B14F-4D97-AF65-F5344CB8AC3E}">
        <p14:creationId xmlns:p14="http://schemas.microsoft.com/office/powerpoint/2010/main" val="2155987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7305C9-CB0A-1CFC-6FCA-1C88716B41BA}"/>
              </a:ext>
            </a:extLst>
          </p:cNvPr>
          <p:cNvPicPr>
            <a:picLocks noChangeAspect="1"/>
          </p:cNvPicPr>
          <p:nvPr/>
        </p:nvPicPr>
        <p:blipFill>
          <a:blip r:embed="rId3"/>
          <a:stretch>
            <a:fillRect/>
          </a:stretch>
        </p:blipFill>
        <p:spPr>
          <a:xfrm>
            <a:off x="2700864" y="71437"/>
            <a:ext cx="6628347" cy="3906774"/>
          </a:xfrm>
          <a:prstGeom prst="rect">
            <a:avLst/>
          </a:prstGeom>
        </p:spPr>
      </p:pic>
      <p:pic>
        <p:nvPicPr>
          <p:cNvPr id="7" name="Picture 6">
            <a:extLst>
              <a:ext uri="{FF2B5EF4-FFF2-40B4-BE49-F238E27FC236}">
                <a16:creationId xmlns:a16="http://schemas.microsoft.com/office/drawing/2014/main" id="{F85ED260-8BFA-C5D1-5108-2479BF29F165}"/>
              </a:ext>
            </a:extLst>
          </p:cNvPr>
          <p:cNvPicPr>
            <a:picLocks noChangeAspect="1"/>
          </p:cNvPicPr>
          <p:nvPr/>
        </p:nvPicPr>
        <p:blipFill>
          <a:blip r:embed="rId4"/>
          <a:stretch>
            <a:fillRect/>
          </a:stretch>
        </p:blipFill>
        <p:spPr>
          <a:xfrm>
            <a:off x="0" y="3009900"/>
            <a:ext cx="2647950" cy="2247900"/>
          </a:xfrm>
          <a:prstGeom prst="rect">
            <a:avLst/>
          </a:prstGeom>
        </p:spPr>
      </p:pic>
      <p:pic>
        <p:nvPicPr>
          <p:cNvPr id="9" name="Picture 8">
            <a:extLst>
              <a:ext uri="{FF2B5EF4-FFF2-40B4-BE49-F238E27FC236}">
                <a16:creationId xmlns:a16="http://schemas.microsoft.com/office/drawing/2014/main" id="{FBFE9186-5015-11AB-3838-C647B7DC4D23}"/>
              </a:ext>
            </a:extLst>
          </p:cNvPr>
          <p:cNvPicPr>
            <a:picLocks noChangeAspect="1"/>
          </p:cNvPicPr>
          <p:nvPr/>
        </p:nvPicPr>
        <p:blipFill>
          <a:blip r:embed="rId5"/>
          <a:stretch>
            <a:fillRect/>
          </a:stretch>
        </p:blipFill>
        <p:spPr>
          <a:xfrm>
            <a:off x="9382125" y="3009900"/>
            <a:ext cx="2809875" cy="3848100"/>
          </a:xfrm>
          <a:prstGeom prst="rect">
            <a:avLst/>
          </a:prstGeom>
        </p:spPr>
      </p:pic>
      <p:pic>
        <p:nvPicPr>
          <p:cNvPr id="13" name="Picture 12">
            <a:extLst>
              <a:ext uri="{FF2B5EF4-FFF2-40B4-BE49-F238E27FC236}">
                <a16:creationId xmlns:a16="http://schemas.microsoft.com/office/drawing/2014/main" id="{B1D1B144-D37E-CF04-82EE-D637ECBF234F}"/>
              </a:ext>
            </a:extLst>
          </p:cNvPr>
          <p:cNvPicPr>
            <a:picLocks noChangeAspect="1"/>
          </p:cNvPicPr>
          <p:nvPr/>
        </p:nvPicPr>
        <p:blipFill>
          <a:blip r:embed="rId6"/>
          <a:stretch>
            <a:fillRect/>
          </a:stretch>
        </p:blipFill>
        <p:spPr>
          <a:xfrm>
            <a:off x="495299" y="1600200"/>
            <a:ext cx="1895475" cy="771525"/>
          </a:xfrm>
          <a:prstGeom prst="rect">
            <a:avLst/>
          </a:prstGeom>
        </p:spPr>
      </p:pic>
      <p:pic>
        <p:nvPicPr>
          <p:cNvPr id="15" name="Picture 14">
            <a:extLst>
              <a:ext uri="{FF2B5EF4-FFF2-40B4-BE49-F238E27FC236}">
                <a16:creationId xmlns:a16="http://schemas.microsoft.com/office/drawing/2014/main" id="{2AD78E1A-C4B2-4B16-3F6B-DE5FBB3371D5}"/>
              </a:ext>
            </a:extLst>
          </p:cNvPr>
          <p:cNvPicPr>
            <a:picLocks noChangeAspect="1"/>
          </p:cNvPicPr>
          <p:nvPr/>
        </p:nvPicPr>
        <p:blipFill>
          <a:blip r:embed="rId7"/>
          <a:stretch>
            <a:fillRect/>
          </a:stretch>
        </p:blipFill>
        <p:spPr>
          <a:xfrm>
            <a:off x="9639301" y="1639061"/>
            <a:ext cx="1895475" cy="771525"/>
          </a:xfrm>
          <a:prstGeom prst="rect">
            <a:avLst/>
          </a:prstGeom>
        </p:spPr>
      </p:pic>
      <p:pic>
        <p:nvPicPr>
          <p:cNvPr id="17" name="Picture 16">
            <a:extLst>
              <a:ext uri="{FF2B5EF4-FFF2-40B4-BE49-F238E27FC236}">
                <a16:creationId xmlns:a16="http://schemas.microsoft.com/office/drawing/2014/main" id="{43E18D4F-883E-E4A9-3D38-088DBE7C8F43}"/>
              </a:ext>
            </a:extLst>
          </p:cNvPr>
          <p:cNvPicPr>
            <a:picLocks noChangeAspect="1"/>
          </p:cNvPicPr>
          <p:nvPr/>
        </p:nvPicPr>
        <p:blipFill>
          <a:blip r:embed="rId8"/>
          <a:stretch>
            <a:fillRect/>
          </a:stretch>
        </p:blipFill>
        <p:spPr>
          <a:xfrm>
            <a:off x="233889" y="166687"/>
            <a:ext cx="2466975" cy="942975"/>
          </a:xfrm>
          <a:prstGeom prst="rect">
            <a:avLst/>
          </a:prstGeom>
        </p:spPr>
      </p:pic>
    </p:spTree>
    <p:extLst>
      <p:ext uri="{BB962C8B-B14F-4D97-AF65-F5344CB8AC3E}">
        <p14:creationId xmlns:p14="http://schemas.microsoft.com/office/powerpoint/2010/main" val="242156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87E0C-B118-38A2-F127-6A11AA2A886B}"/>
              </a:ext>
            </a:extLst>
          </p:cNvPr>
          <p:cNvPicPr>
            <a:picLocks noChangeAspect="1"/>
          </p:cNvPicPr>
          <p:nvPr/>
        </p:nvPicPr>
        <p:blipFill>
          <a:blip r:embed="rId2"/>
          <a:stretch>
            <a:fillRect/>
          </a:stretch>
        </p:blipFill>
        <p:spPr>
          <a:xfrm>
            <a:off x="179641" y="166497"/>
            <a:ext cx="6066460" cy="6152388"/>
          </a:xfrm>
          <a:prstGeom prst="rect">
            <a:avLst/>
          </a:prstGeom>
        </p:spPr>
      </p:pic>
      <p:sp>
        <p:nvSpPr>
          <p:cNvPr id="8" name="TextBox 7">
            <a:extLst>
              <a:ext uri="{FF2B5EF4-FFF2-40B4-BE49-F238E27FC236}">
                <a16:creationId xmlns:a16="http://schemas.microsoft.com/office/drawing/2014/main" id="{8D9187EE-1F22-433C-5EB9-2024902E0CB5}"/>
              </a:ext>
            </a:extLst>
          </p:cNvPr>
          <p:cNvSpPr txBox="1"/>
          <p:nvPr/>
        </p:nvSpPr>
        <p:spPr>
          <a:xfrm>
            <a:off x="6515100" y="409575"/>
            <a:ext cx="4657725" cy="5909310"/>
          </a:xfrm>
          <a:prstGeom prst="rect">
            <a:avLst/>
          </a:prstGeom>
          <a:noFill/>
        </p:spPr>
        <p:txBody>
          <a:bodyPr wrap="square" rtlCol="0">
            <a:spAutoFit/>
          </a:bodyPr>
          <a:lstStyle/>
          <a:p>
            <a:r>
              <a:rPr lang="en-GB" dirty="0">
                <a:solidFill>
                  <a:schemeClr val="accent4">
                    <a:lumMod val="75000"/>
                  </a:schemeClr>
                </a:solidFill>
              </a:rPr>
              <a:t>Assumes: </a:t>
            </a:r>
          </a:p>
          <a:p>
            <a:endParaRPr lang="en-GB" dirty="0">
              <a:solidFill>
                <a:schemeClr val="accent4">
                  <a:lumMod val="75000"/>
                </a:schemeClr>
              </a:solidFill>
            </a:endParaRPr>
          </a:p>
          <a:p>
            <a:r>
              <a:rPr lang="en-GB" dirty="0">
                <a:solidFill>
                  <a:schemeClr val="accent4">
                    <a:lumMod val="75000"/>
                  </a:schemeClr>
                </a:solidFill>
              </a:rPr>
              <a:t>The league will have 98 teams</a:t>
            </a:r>
          </a:p>
          <a:p>
            <a:r>
              <a:rPr lang="en-GB" dirty="0">
                <a:solidFill>
                  <a:schemeClr val="accent4">
                    <a:lumMod val="75000"/>
                  </a:schemeClr>
                </a:solidFill>
              </a:rPr>
              <a:t>Numbers here as at noon Sun 05 Jul 2026</a:t>
            </a:r>
          </a:p>
          <a:p>
            <a:endParaRPr lang="en-GB" dirty="0">
              <a:solidFill>
                <a:schemeClr val="accent4">
                  <a:lumMod val="75000"/>
                </a:schemeClr>
              </a:solidFill>
            </a:endParaRPr>
          </a:p>
          <a:p>
            <a:endParaRPr lang="en-GB" dirty="0">
              <a:solidFill>
                <a:schemeClr val="accent4">
                  <a:lumMod val="75000"/>
                </a:schemeClr>
              </a:solidFill>
            </a:endParaRPr>
          </a:p>
          <a:p>
            <a:r>
              <a:rPr lang="en-GB" dirty="0">
                <a:solidFill>
                  <a:schemeClr val="accent4">
                    <a:lumMod val="75000"/>
                  </a:schemeClr>
                </a:solidFill>
              </a:rPr>
              <a:t>Goodwill Income:</a:t>
            </a:r>
          </a:p>
          <a:p>
            <a:endParaRPr lang="en-GB" dirty="0">
              <a:solidFill>
                <a:schemeClr val="accent4">
                  <a:lumMod val="75000"/>
                </a:schemeClr>
              </a:solidFill>
            </a:endParaRPr>
          </a:p>
          <a:p>
            <a:r>
              <a:rPr lang="en-GB" dirty="0">
                <a:solidFill>
                  <a:schemeClr val="accent4">
                    <a:lumMod val="75000"/>
                  </a:schemeClr>
                </a:solidFill>
              </a:rPr>
              <a:t>3G Scheme</a:t>
            </a:r>
          </a:p>
          <a:p>
            <a:r>
              <a:rPr lang="en-GB" dirty="0">
                <a:solidFill>
                  <a:schemeClr val="accent4">
                    <a:lumMod val="75000"/>
                  </a:schemeClr>
                </a:solidFill>
              </a:rPr>
              <a:t>‘Out of Pocket’ expenses for clubs</a:t>
            </a:r>
          </a:p>
          <a:p>
            <a:r>
              <a:rPr lang="en-GB" dirty="0">
                <a:solidFill>
                  <a:schemeClr val="accent4">
                    <a:lumMod val="75000"/>
                  </a:schemeClr>
                </a:solidFill>
              </a:rPr>
              <a:t>Representative games</a:t>
            </a:r>
          </a:p>
          <a:p>
            <a:r>
              <a:rPr lang="en-GB" dirty="0">
                <a:solidFill>
                  <a:schemeClr val="accent4">
                    <a:lumMod val="75000"/>
                  </a:schemeClr>
                </a:solidFill>
              </a:rPr>
              <a:t>Danish O50/O55 visitors</a:t>
            </a:r>
          </a:p>
          <a:p>
            <a:endParaRPr lang="en-GB" dirty="0">
              <a:solidFill>
                <a:schemeClr val="accent4">
                  <a:lumMod val="75000"/>
                </a:schemeClr>
              </a:solidFill>
            </a:endParaRPr>
          </a:p>
          <a:p>
            <a:r>
              <a:rPr lang="en-GB" dirty="0">
                <a:solidFill>
                  <a:schemeClr val="accent4">
                    <a:lumMod val="75000"/>
                  </a:schemeClr>
                </a:solidFill>
              </a:rPr>
              <a:t>League Funds:</a:t>
            </a:r>
          </a:p>
          <a:p>
            <a:endParaRPr lang="en-GB" dirty="0">
              <a:solidFill>
                <a:schemeClr val="accent4">
                  <a:lumMod val="75000"/>
                </a:schemeClr>
              </a:solidFill>
            </a:endParaRPr>
          </a:p>
          <a:p>
            <a:r>
              <a:rPr lang="en-GB" dirty="0">
                <a:solidFill>
                  <a:schemeClr val="accent4">
                    <a:lumMod val="75000"/>
                  </a:schemeClr>
                </a:solidFill>
              </a:rPr>
              <a:t>O55 launch</a:t>
            </a:r>
          </a:p>
          <a:p>
            <a:endParaRPr lang="en-GB" dirty="0">
              <a:solidFill>
                <a:schemeClr val="accent4">
                  <a:lumMod val="75000"/>
                </a:schemeClr>
              </a:solidFill>
            </a:endParaRPr>
          </a:p>
          <a:p>
            <a:endParaRPr lang="en-GB" dirty="0">
              <a:solidFill>
                <a:schemeClr val="accent4">
                  <a:lumMod val="75000"/>
                </a:schemeClr>
              </a:solidFill>
            </a:endParaRPr>
          </a:p>
          <a:p>
            <a:endParaRPr lang="en-GB" dirty="0">
              <a:solidFill>
                <a:schemeClr val="accent4">
                  <a:lumMod val="75000"/>
                </a:schemeClr>
              </a:solidFill>
            </a:endParaRPr>
          </a:p>
          <a:p>
            <a:r>
              <a:rPr lang="en-GB" dirty="0">
                <a:solidFill>
                  <a:schemeClr val="accent4">
                    <a:lumMod val="75000"/>
                  </a:schemeClr>
                </a:solidFill>
              </a:rPr>
              <a:t>NB: The 2026/27 goodwill payments will be set in May 2027 as required</a:t>
            </a:r>
            <a:endParaRPr lang="en-GB" dirty="0"/>
          </a:p>
        </p:txBody>
      </p:sp>
    </p:spTree>
    <p:extLst>
      <p:ext uri="{BB962C8B-B14F-4D97-AF65-F5344CB8AC3E}">
        <p14:creationId xmlns:p14="http://schemas.microsoft.com/office/powerpoint/2010/main" val="264454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AB63C4-BA78-6759-7A16-B3B6AB819168}"/>
              </a:ext>
            </a:extLst>
          </p:cNvPr>
          <p:cNvPicPr>
            <a:picLocks noChangeAspect="1"/>
          </p:cNvPicPr>
          <p:nvPr/>
        </p:nvPicPr>
        <p:blipFill>
          <a:blip r:embed="rId2"/>
          <a:stretch>
            <a:fillRect/>
          </a:stretch>
        </p:blipFill>
        <p:spPr>
          <a:xfrm>
            <a:off x="0" y="0"/>
            <a:ext cx="6772275" cy="1304925"/>
          </a:xfrm>
          <a:prstGeom prst="rect">
            <a:avLst/>
          </a:prstGeom>
        </p:spPr>
      </p:pic>
      <p:pic>
        <p:nvPicPr>
          <p:cNvPr id="7" name="Picture 6">
            <a:extLst>
              <a:ext uri="{FF2B5EF4-FFF2-40B4-BE49-F238E27FC236}">
                <a16:creationId xmlns:a16="http://schemas.microsoft.com/office/drawing/2014/main" id="{F8BBCA11-B127-BF63-0719-4E5C11647F48}"/>
              </a:ext>
            </a:extLst>
          </p:cNvPr>
          <p:cNvPicPr>
            <a:picLocks noChangeAspect="1"/>
          </p:cNvPicPr>
          <p:nvPr/>
        </p:nvPicPr>
        <p:blipFill>
          <a:blip r:embed="rId3"/>
          <a:stretch>
            <a:fillRect/>
          </a:stretch>
        </p:blipFill>
        <p:spPr>
          <a:xfrm>
            <a:off x="0" y="1304925"/>
            <a:ext cx="6877050" cy="762000"/>
          </a:xfrm>
          <a:prstGeom prst="rect">
            <a:avLst/>
          </a:prstGeom>
        </p:spPr>
      </p:pic>
      <p:pic>
        <p:nvPicPr>
          <p:cNvPr id="9" name="Picture 8">
            <a:extLst>
              <a:ext uri="{FF2B5EF4-FFF2-40B4-BE49-F238E27FC236}">
                <a16:creationId xmlns:a16="http://schemas.microsoft.com/office/drawing/2014/main" id="{9CDEEDB4-3A7F-2414-6FAE-3691F39955BE}"/>
              </a:ext>
            </a:extLst>
          </p:cNvPr>
          <p:cNvPicPr>
            <a:picLocks noChangeAspect="1"/>
          </p:cNvPicPr>
          <p:nvPr/>
        </p:nvPicPr>
        <p:blipFill>
          <a:blip r:embed="rId4"/>
          <a:stretch>
            <a:fillRect/>
          </a:stretch>
        </p:blipFill>
        <p:spPr>
          <a:xfrm>
            <a:off x="0" y="1957387"/>
            <a:ext cx="6762750" cy="1304925"/>
          </a:xfrm>
          <a:prstGeom prst="rect">
            <a:avLst/>
          </a:prstGeom>
        </p:spPr>
      </p:pic>
      <p:pic>
        <p:nvPicPr>
          <p:cNvPr id="11" name="Picture 10">
            <a:extLst>
              <a:ext uri="{FF2B5EF4-FFF2-40B4-BE49-F238E27FC236}">
                <a16:creationId xmlns:a16="http://schemas.microsoft.com/office/drawing/2014/main" id="{0E1E8A58-18F2-FB0A-2B2D-484E94C35EEF}"/>
              </a:ext>
            </a:extLst>
          </p:cNvPr>
          <p:cNvPicPr>
            <a:picLocks noChangeAspect="1"/>
          </p:cNvPicPr>
          <p:nvPr/>
        </p:nvPicPr>
        <p:blipFill>
          <a:blip r:embed="rId5"/>
          <a:stretch>
            <a:fillRect/>
          </a:stretch>
        </p:blipFill>
        <p:spPr>
          <a:xfrm>
            <a:off x="0" y="3190875"/>
            <a:ext cx="6162675" cy="1028700"/>
          </a:xfrm>
          <a:prstGeom prst="rect">
            <a:avLst/>
          </a:prstGeom>
        </p:spPr>
      </p:pic>
      <p:pic>
        <p:nvPicPr>
          <p:cNvPr id="13" name="Picture 12">
            <a:extLst>
              <a:ext uri="{FF2B5EF4-FFF2-40B4-BE49-F238E27FC236}">
                <a16:creationId xmlns:a16="http://schemas.microsoft.com/office/drawing/2014/main" id="{8D71E848-A9AE-F093-9DBF-6B69E3577344}"/>
              </a:ext>
            </a:extLst>
          </p:cNvPr>
          <p:cNvPicPr>
            <a:picLocks noChangeAspect="1"/>
          </p:cNvPicPr>
          <p:nvPr/>
        </p:nvPicPr>
        <p:blipFill>
          <a:blip r:embed="rId6"/>
          <a:stretch>
            <a:fillRect/>
          </a:stretch>
        </p:blipFill>
        <p:spPr>
          <a:xfrm>
            <a:off x="0" y="4191000"/>
            <a:ext cx="6762750" cy="1304925"/>
          </a:xfrm>
          <a:prstGeom prst="rect">
            <a:avLst/>
          </a:prstGeom>
        </p:spPr>
      </p:pic>
      <p:pic>
        <p:nvPicPr>
          <p:cNvPr id="15" name="Picture 14">
            <a:extLst>
              <a:ext uri="{FF2B5EF4-FFF2-40B4-BE49-F238E27FC236}">
                <a16:creationId xmlns:a16="http://schemas.microsoft.com/office/drawing/2014/main" id="{CDFCDD70-A52D-E3B4-F6D9-F2E5027EE63E}"/>
              </a:ext>
            </a:extLst>
          </p:cNvPr>
          <p:cNvPicPr>
            <a:picLocks noChangeAspect="1"/>
          </p:cNvPicPr>
          <p:nvPr/>
        </p:nvPicPr>
        <p:blipFill>
          <a:blip r:embed="rId7"/>
          <a:stretch>
            <a:fillRect/>
          </a:stretch>
        </p:blipFill>
        <p:spPr>
          <a:xfrm>
            <a:off x="-28575" y="5495925"/>
            <a:ext cx="6191250" cy="762000"/>
          </a:xfrm>
          <a:prstGeom prst="rect">
            <a:avLst/>
          </a:prstGeom>
        </p:spPr>
      </p:pic>
      <p:pic>
        <p:nvPicPr>
          <p:cNvPr id="19" name="Picture 18">
            <a:extLst>
              <a:ext uri="{FF2B5EF4-FFF2-40B4-BE49-F238E27FC236}">
                <a16:creationId xmlns:a16="http://schemas.microsoft.com/office/drawing/2014/main" id="{780B86A4-C934-40B2-BD99-8B7A88FD87C9}"/>
              </a:ext>
            </a:extLst>
          </p:cNvPr>
          <p:cNvPicPr>
            <a:picLocks noChangeAspect="1"/>
          </p:cNvPicPr>
          <p:nvPr/>
        </p:nvPicPr>
        <p:blipFill>
          <a:blip r:embed="rId8"/>
          <a:stretch>
            <a:fillRect/>
          </a:stretch>
        </p:blipFill>
        <p:spPr>
          <a:xfrm>
            <a:off x="2056257" y="1285875"/>
            <a:ext cx="9872628" cy="1905000"/>
          </a:xfrm>
          <a:prstGeom prst="rect">
            <a:avLst/>
          </a:prstGeom>
        </p:spPr>
      </p:pic>
      <p:pic>
        <p:nvPicPr>
          <p:cNvPr id="21" name="Picture 20">
            <a:extLst>
              <a:ext uri="{FF2B5EF4-FFF2-40B4-BE49-F238E27FC236}">
                <a16:creationId xmlns:a16="http://schemas.microsoft.com/office/drawing/2014/main" id="{0D4C5CEA-2EB6-F531-5146-70D0235C937D}"/>
              </a:ext>
            </a:extLst>
          </p:cNvPr>
          <p:cNvPicPr>
            <a:picLocks noChangeAspect="1"/>
          </p:cNvPicPr>
          <p:nvPr/>
        </p:nvPicPr>
        <p:blipFill>
          <a:blip r:embed="rId9"/>
          <a:stretch>
            <a:fillRect/>
          </a:stretch>
        </p:blipFill>
        <p:spPr>
          <a:xfrm>
            <a:off x="2056256" y="3400424"/>
            <a:ext cx="9836479" cy="2451735"/>
          </a:xfrm>
          <a:prstGeom prst="rect">
            <a:avLst/>
          </a:prstGeom>
        </p:spPr>
      </p:pic>
    </p:spTree>
    <p:extLst>
      <p:ext uri="{BB962C8B-B14F-4D97-AF65-F5344CB8AC3E}">
        <p14:creationId xmlns:p14="http://schemas.microsoft.com/office/powerpoint/2010/main" val="368469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72BA92-959A-2136-E2DC-3A2338663094}"/>
              </a:ext>
            </a:extLst>
          </p:cNvPr>
          <p:cNvPicPr>
            <a:picLocks noChangeAspect="1"/>
          </p:cNvPicPr>
          <p:nvPr/>
        </p:nvPicPr>
        <p:blipFill>
          <a:blip r:embed="rId2"/>
          <a:stretch>
            <a:fillRect/>
          </a:stretch>
        </p:blipFill>
        <p:spPr>
          <a:xfrm>
            <a:off x="9393602" y="0"/>
            <a:ext cx="2453545" cy="6858000"/>
          </a:xfrm>
          <a:prstGeom prst="rect">
            <a:avLst/>
          </a:prstGeom>
        </p:spPr>
      </p:pic>
      <p:pic>
        <p:nvPicPr>
          <p:cNvPr id="6" name="Picture 5">
            <a:extLst>
              <a:ext uri="{FF2B5EF4-FFF2-40B4-BE49-F238E27FC236}">
                <a16:creationId xmlns:a16="http://schemas.microsoft.com/office/drawing/2014/main" id="{BFA60215-D755-B931-FB23-C52D79BAA9EE}"/>
              </a:ext>
            </a:extLst>
          </p:cNvPr>
          <p:cNvPicPr>
            <a:picLocks noChangeAspect="1"/>
          </p:cNvPicPr>
          <p:nvPr/>
        </p:nvPicPr>
        <p:blipFill>
          <a:blip r:embed="rId3"/>
          <a:stretch>
            <a:fillRect/>
          </a:stretch>
        </p:blipFill>
        <p:spPr>
          <a:xfrm>
            <a:off x="83684" y="0"/>
            <a:ext cx="1870982" cy="6858000"/>
          </a:xfrm>
          <a:prstGeom prst="rect">
            <a:avLst/>
          </a:prstGeom>
        </p:spPr>
      </p:pic>
      <p:pic>
        <p:nvPicPr>
          <p:cNvPr id="12" name="Picture 11">
            <a:extLst>
              <a:ext uri="{FF2B5EF4-FFF2-40B4-BE49-F238E27FC236}">
                <a16:creationId xmlns:a16="http://schemas.microsoft.com/office/drawing/2014/main" id="{3F8EA4FA-A953-7474-4A9C-8E1C99DCAEB6}"/>
              </a:ext>
            </a:extLst>
          </p:cNvPr>
          <p:cNvPicPr>
            <a:picLocks noChangeAspect="1"/>
          </p:cNvPicPr>
          <p:nvPr/>
        </p:nvPicPr>
        <p:blipFill>
          <a:blip r:embed="rId4"/>
          <a:stretch>
            <a:fillRect/>
          </a:stretch>
        </p:blipFill>
        <p:spPr>
          <a:xfrm>
            <a:off x="4083490" y="0"/>
            <a:ext cx="1281819" cy="6858000"/>
          </a:xfrm>
          <a:prstGeom prst="rect">
            <a:avLst/>
          </a:prstGeom>
        </p:spPr>
      </p:pic>
      <p:sp>
        <p:nvSpPr>
          <p:cNvPr id="14" name="TextBox 13">
            <a:extLst>
              <a:ext uri="{FF2B5EF4-FFF2-40B4-BE49-F238E27FC236}">
                <a16:creationId xmlns:a16="http://schemas.microsoft.com/office/drawing/2014/main" id="{40172971-98BB-ED94-B631-E39A29B86DAA}"/>
              </a:ext>
            </a:extLst>
          </p:cNvPr>
          <p:cNvSpPr txBox="1"/>
          <p:nvPr/>
        </p:nvSpPr>
        <p:spPr>
          <a:xfrm>
            <a:off x="6131676" y="3666744"/>
            <a:ext cx="3076332" cy="1477328"/>
          </a:xfrm>
          <a:prstGeom prst="rect">
            <a:avLst/>
          </a:prstGeom>
          <a:noFill/>
        </p:spPr>
        <p:txBody>
          <a:bodyPr wrap="square" rtlCol="0">
            <a:spAutoFit/>
          </a:bodyPr>
          <a:lstStyle/>
          <a:p>
            <a:r>
              <a:rPr lang="en-GB" dirty="0"/>
              <a:t>As at 12 noon Sun 05 Jul add</a:t>
            </a:r>
          </a:p>
          <a:p>
            <a:endParaRPr lang="en-GB" dirty="0"/>
          </a:p>
          <a:p>
            <a:endParaRPr lang="en-GB" dirty="0"/>
          </a:p>
          <a:p>
            <a:r>
              <a:rPr lang="en-GB" dirty="0"/>
              <a:t>Fees: Alderman</a:t>
            </a:r>
          </a:p>
          <a:p>
            <a:r>
              <a:rPr lang="en-GB" dirty="0"/>
              <a:t>Aff: Ashton on Mersey</a:t>
            </a:r>
          </a:p>
        </p:txBody>
      </p:sp>
    </p:spTree>
    <p:extLst>
      <p:ext uri="{BB962C8B-B14F-4D97-AF65-F5344CB8AC3E}">
        <p14:creationId xmlns:p14="http://schemas.microsoft.com/office/powerpoint/2010/main" val="3768783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E1FB0-629B-9303-0210-8185D6CC1B79}"/>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1AE43839-A407-9F58-D8D8-6033D647C27F}"/>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2A2DD58-2691-DD82-670E-04A3B6496266}"/>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2DAEF6B7-749D-3A48-9DD4-EF75242D26AA}"/>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565D5261-0DF4-24D4-268B-3EF260186F96}"/>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D749CEA3-D352-BB9D-046F-F5129A6923E6}"/>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A13B05B-1247-27DA-4EB8-00321DCB182A}"/>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DDA4F9B4-4AAA-BE8B-05DB-F2BF8C339985}"/>
              </a:ext>
            </a:extLst>
          </p:cNvPr>
          <p:cNvSpPr txBox="1"/>
          <p:nvPr/>
        </p:nvSpPr>
        <p:spPr>
          <a:xfrm>
            <a:off x="462456" y="1090651"/>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4274160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7AA2F-3DD5-FE76-7A9C-1F617A343CF4}"/>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1D901EFA-8643-4615-A2DB-81309293B68C}"/>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1411BD38-FE62-B29C-BD88-DA9989216F37}"/>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1CE0BEB8-1779-0E4E-F636-A2EE8029F942}"/>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CA4AE2CD-E55E-89F7-12B7-3C40FF54C677}"/>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69C362D-B0F8-552C-5D31-17119E262F02}"/>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BB650DC4-C228-BAF6-8E5A-74A0CF30D029}"/>
              </a:ext>
            </a:extLst>
          </p:cNvPr>
          <p:cNvSpPr txBox="1"/>
          <p:nvPr/>
        </p:nvSpPr>
        <p:spPr>
          <a:xfrm>
            <a:off x="378373" y="186484"/>
            <a:ext cx="11550869" cy="830997"/>
          </a:xfrm>
          <a:prstGeom prst="rect">
            <a:avLst/>
          </a:prstGeom>
          <a:noFill/>
        </p:spPr>
        <p:txBody>
          <a:bodyPr wrap="square" rtlCol="0">
            <a:spAutoFit/>
          </a:bodyPr>
          <a:lstStyle/>
          <a:p>
            <a:pPr algn="ctr"/>
            <a:r>
              <a:rPr lang="en-US" sz="4800" dirty="0">
                <a:solidFill>
                  <a:schemeClr val="tx2">
                    <a:lumMod val="75000"/>
                    <a:lumOff val="25000"/>
                  </a:schemeClr>
                </a:solidFill>
                <a:latin typeface="Calibri" panose="020F0502020204030204" pitchFamily="34" charset="0"/>
                <a:cs typeface="Calibri" panose="020F0502020204030204" pitchFamily="34" charset="0"/>
              </a:rPr>
              <a:t>NEW TEAMS</a:t>
            </a:r>
          </a:p>
        </p:txBody>
      </p:sp>
      <p:sp>
        <p:nvSpPr>
          <p:cNvPr id="14" name="TextBox 13">
            <a:extLst>
              <a:ext uri="{FF2B5EF4-FFF2-40B4-BE49-F238E27FC236}">
                <a16:creationId xmlns:a16="http://schemas.microsoft.com/office/drawing/2014/main" id="{BB489247-5E48-AEEC-C8B1-F6DF9EA6202C}"/>
              </a:ext>
            </a:extLst>
          </p:cNvPr>
          <p:cNvSpPr txBox="1"/>
          <p:nvPr/>
        </p:nvSpPr>
        <p:spPr>
          <a:xfrm>
            <a:off x="378373" y="1094813"/>
            <a:ext cx="11336299" cy="4524315"/>
          </a:xfrm>
          <a:prstGeom prst="rect">
            <a:avLst/>
          </a:prstGeom>
          <a:noFill/>
        </p:spPr>
        <p:txBody>
          <a:bodyPr wrap="square" rtlCol="0">
            <a:spAutoFit/>
          </a:bodyPr>
          <a:lstStyle/>
          <a:p>
            <a:pPr algn="ctr"/>
            <a:r>
              <a:rPr lang="en-US" sz="2800" b="1" dirty="0">
                <a:solidFill>
                  <a:schemeClr val="tx2">
                    <a:lumMod val="75000"/>
                    <a:lumOff val="25000"/>
                  </a:schemeClr>
                </a:solidFill>
                <a:latin typeface="Calibri" panose="020F0502020204030204" pitchFamily="34" charset="0"/>
                <a:cs typeface="Calibri" panose="020F0502020204030204" pitchFamily="34" charset="0"/>
              </a:rPr>
              <a:t>Over 35s</a:t>
            </a:r>
          </a:p>
          <a:p>
            <a:r>
              <a:rPr lang="en-GB" sz="2000" dirty="0">
                <a:solidFill>
                  <a:schemeClr val="tx2">
                    <a:lumMod val="75000"/>
                    <a:lumOff val="25000"/>
                  </a:schemeClr>
                </a:solidFill>
                <a:latin typeface="Calibri" panose="020F0502020204030204" pitchFamily="34" charset="0"/>
                <a:cs typeface="Calibri" panose="020F0502020204030204" pitchFamily="34" charset="0"/>
              </a:rPr>
              <a:t>  1. </a:t>
            </a:r>
            <a:r>
              <a:rPr lang="en-GB" sz="2000" dirty="0" err="1">
                <a:solidFill>
                  <a:schemeClr val="tx2">
                    <a:lumMod val="75000"/>
                    <a:lumOff val="25000"/>
                  </a:schemeClr>
                </a:solidFill>
                <a:latin typeface="Calibri" panose="020F0502020204030204" pitchFamily="34" charset="0"/>
                <a:cs typeface="Calibri" panose="020F0502020204030204" pitchFamily="34" charset="0"/>
              </a:rPr>
              <a:t>Adswood</a:t>
            </a:r>
            <a:r>
              <a:rPr lang="en-GB" sz="2000" dirty="0">
                <a:solidFill>
                  <a:schemeClr val="tx2">
                    <a:lumMod val="75000"/>
                    <a:lumOff val="25000"/>
                  </a:schemeClr>
                </a:solidFill>
                <a:latin typeface="Calibri" panose="020F0502020204030204" pitchFamily="34" charset="0"/>
                <a:cs typeface="Calibri" panose="020F0502020204030204" pitchFamily="34" charset="0"/>
              </a:rPr>
              <a:t> United	South Manchester	Paid		Affiliated		</a:t>
            </a:r>
            <a:endParaRPr lang="en-GB" sz="2000" b="1" dirty="0">
              <a:solidFill>
                <a:schemeClr val="tx2">
                  <a:lumMod val="75000"/>
                  <a:lumOff val="25000"/>
                </a:schemeClr>
              </a:solidFill>
              <a:latin typeface="Calibri" panose="020F0502020204030204" pitchFamily="34" charset="0"/>
              <a:cs typeface="Calibri" panose="020F0502020204030204" pitchFamily="34" charset="0"/>
            </a:endParaRPr>
          </a:p>
          <a:p>
            <a:r>
              <a:rPr lang="en-GB" sz="2000" dirty="0">
                <a:solidFill>
                  <a:schemeClr val="tx2">
                    <a:lumMod val="75000"/>
                    <a:lumOff val="25000"/>
                  </a:schemeClr>
                </a:solidFill>
                <a:latin typeface="Calibri" panose="020F0502020204030204" pitchFamily="34" charset="0"/>
                <a:cs typeface="Calibri" panose="020F0502020204030204" pitchFamily="34" charset="0"/>
              </a:rPr>
              <a:t>  2. Alt Park FC Harrisons	Liverpool		Paid		Affiliated</a:t>
            </a:r>
          </a:p>
          <a:p>
            <a:r>
              <a:rPr lang="en-GB" sz="2000" dirty="0">
                <a:solidFill>
                  <a:schemeClr val="tx2">
                    <a:lumMod val="75000"/>
                    <a:lumOff val="25000"/>
                  </a:schemeClr>
                </a:solidFill>
                <a:latin typeface="Calibri" panose="020F0502020204030204" pitchFamily="34" charset="0"/>
                <a:cs typeface="Calibri" panose="020F0502020204030204" pitchFamily="34" charset="0"/>
              </a:rPr>
              <a:t>  3. Baguley Athletic	South Manchester	Paid		Affiliated	</a:t>
            </a:r>
            <a:r>
              <a:rPr lang="en-GB" sz="2000" dirty="0">
                <a:solidFill>
                  <a:srgbClr val="C00000"/>
                </a:solidFill>
                <a:latin typeface="Calibri" panose="020F0502020204030204" pitchFamily="34" charset="0"/>
                <a:cs typeface="Calibri" panose="020F0502020204030204" pitchFamily="34" charset="0"/>
              </a:rPr>
              <a:t>Welcome back!!</a:t>
            </a:r>
          </a:p>
          <a:p>
            <a:r>
              <a:rPr lang="en-GB" sz="2000" dirty="0">
                <a:solidFill>
                  <a:schemeClr val="tx2">
                    <a:lumMod val="75000"/>
                    <a:lumOff val="25000"/>
                  </a:schemeClr>
                </a:solidFill>
                <a:latin typeface="Calibri" panose="020F0502020204030204" pitchFamily="34" charset="0"/>
                <a:cs typeface="Calibri" panose="020F0502020204030204" pitchFamily="34" charset="0"/>
              </a:rPr>
              <a:t>  4. Northenden United	South Manchester	Paid		Affiliated</a:t>
            </a:r>
          </a:p>
          <a:p>
            <a:r>
              <a:rPr lang="en-GB" sz="2000" dirty="0">
                <a:solidFill>
                  <a:schemeClr val="tx2">
                    <a:lumMod val="75000"/>
                    <a:lumOff val="25000"/>
                  </a:schemeClr>
                </a:solidFill>
                <a:latin typeface="Calibri" panose="020F0502020204030204" pitchFamily="34" charset="0"/>
                <a:cs typeface="Calibri" panose="020F0502020204030204" pitchFamily="34" charset="0"/>
              </a:rPr>
              <a:t>  5. Old County Cardinals	South Manchester	Paid		Affiliated</a:t>
            </a:r>
          </a:p>
          <a:p>
            <a:r>
              <a:rPr lang="en-GB" sz="2000" dirty="0">
                <a:solidFill>
                  <a:schemeClr val="tx2">
                    <a:lumMod val="75000"/>
                    <a:lumOff val="25000"/>
                  </a:schemeClr>
                </a:solidFill>
                <a:latin typeface="Calibri" panose="020F0502020204030204" pitchFamily="34" charset="0"/>
                <a:cs typeface="Calibri" panose="020F0502020204030204" pitchFamily="34" charset="0"/>
              </a:rPr>
              <a:t>  6. Poynton East		Cheshire East		Paid		Affiliating</a:t>
            </a:r>
          </a:p>
          <a:p>
            <a:r>
              <a:rPr lang="en-GB" sz="2000" dirty="0">
                <a:solidFill>
                  <a:schemeClr val="tx2">
                    <a:lumMod val="75000"/>
                    <a:lumOff val="25000"/>
                  </a:schemeClr>
                </a:solidFill>
                <a:latin typeface="Calibri" panose="020F0502020204030204" pitchFamily="34" charset="0"/>
                <a:cs typeface="Calibri" panose="020F0502020204030204" pitchFamily="34" charset="0"/>
              </a:rPr>
              <a:t>  7. Radcliffe Rangers	North Manchester	xxx		xxx</a:t>
            </a:r>
          </a:p>
          <a:p>
            <a:r>
              <a:rPr lang="en-GB" sz="2000" dirty="0">
                <a:solidFill>
                  <a:schemeClr val="tx2">
                    <a:lumMod val="75000"/>
                    <a:lumOff val="25000"/>
                  </a:schemeClr>
                </a:solidFill>
                <a:latin typeface="Calibri" panose="020F0502020204030204" pitchFamily="34" charset="0"/>
                <a:cs typeface="Calibri" panose="020F0502020204030204" pitchFamily="34" charset="0"/>
              </a:rPr>
              <a:t>  8. Timperley FC		South Manchester	Paid		xxx</a:t>
            </a:r>
          </a:p>
          <a:p>
            <a:r>
              <a:rPr lang="en-GB" sz="2000" dirty="0">
                <a:solidFill>
                  <a:schemeClr val="tx2">
                    <a:lumMod val="75000"/>
                    <a:lumOff val="25000"/>
                  </a:schemeClr>
                </a:solidFill>
                <a:latin typeface="Calibri" panose="020F0502020204030204" pitchFamily="34" charset="0"/>
                <a:cs typeface="Calibri" panose="020F0502020204030204" pitchFamily="34" charset="0"/>
              </a:rPr>
              <a:t>  9. Turton Vets		South Lancashire		Paid		xxx</a:t>
            </a:r>
          </a:p>
          <a:p>
            <a:r>
              <a:rPr lang="en-GB" sz="2000" dirty="0">
                <a:solidFill>
                  <a:schemeClr val="tx2">
                    <a:lumMod val="75000"/>
                    <a:lumOff val="25000"/>
                  </a:schemeClr>
                </a:solidFill>
                <a:latin typeface="Calibri" panose="020F0502020204030204" pitchFamily="34" charset="0"/>
                <a:cs typeface="Calibri" panose="020F0502020204030204" pitchFamily="34" charset="0"/>
              </a:rPr>
              <a:t>10. Tytherington 		Cheshire East		Paid		xxx</a:t>
            </a:r>
          </a:p>
          <a:p>
            <a:r>
              <a:rPr lang="en-GB" sz="2000" dirty="0">
                <a:solidFill>
                  <a:schemeClr val="tx2">
                    <a:lumMod val="75000"/>
                    <a:lumOff val="25000"/>
                  </a:schemeClr>
                </a:solidFill>
                <a:latin typeface="Calibri" panose="020F0502020204030204" pitchFamily="34" charset="0"/>
                <a:cs typeface="Calibri" panose="020F0502020204030204" pitchFamily="34" charset="0"/>
              </a:rPr>
              <a:t>11. Whalley Range AFC	South Manchester	Paid		Affiliating</a:t>
            </a:r>
            <a:endParaRPr lang="en-GB" sz="2000" b="1" dirty="0">
              <a:solidFill>
                <a:schemeClr val="tx2">
                  <a:lumMod val="75000"/>
                  <a:lumOff val="25000"/>
                </a:schemeClr>
              </a:solidFill>
              <a:latin typeface="Calibri" panose="020F0502020204030204" pitchFamily="34" charset="0"/>
              <a:cs typeface="Calibri" panose="020F0502020204030204" pitchFamily="34" charset="0"/>
            </a:endParaRPr>
          </a:p>
          <a:p>
            <a:r>
              <a:rPr lang="en-GB" sz="2000" dirty="0">
                <a:solidFill>
                  <a:schemeClr val="tx2">
                    <a:lumMod val="75000"/>
                    <a:lumOff val="25000"/>
                  </a:schemeClr>
                </a:solidFill>
                <a:latin typeface="Calibri" panose="020F0502020204030204" pitchFamily="34" charset="0"/>
                <a:cs typeface="Calibri" panose="020F0502020204030204" pitchFamily="34" charset="0"/>
              </a:rPr>
              <a:t>12. Wilmslow Sports Club	Cheshire East		Paid		xxx</a:t>
            </a:r>
            <a:r>
              <a:rPr lang="en-GB" sz="2000" dirty="0">
                <a:highlight>
                  <a:srgbClr val="FFFF00"/>
                </a:highlight>
                <a:latin typeface="Calibri" panose="020F0502020204030204" pitchFamily="34" charset="0"/>
                <a:cs typeface="Calibri" panose="020F0502020204030204" pitchFamily="34" charset="0"/>
              </a:rPr>
              <a:t>	</a:t>
            </a:r>
          </a:p>
          <a:p>
            <a:r>
              <a:rPr lang="en-GB" sz="2000" dirty="0">
                <a:solidFill>
                  <a:schemeClr val="tx2">
                    <a:lumMod val="75000"/>
                    <a:lumOff val="25000"/>
                  </a:schemeClr>
                </a:solidFill>
                <a:latin typeface="Calibri" panose="020F0502020204030204" pitchFamily="34" charset="0"/>
                <a:cs typeface="Calibri" panose="020F0502020204030204" pitchFamily="34" charset="0"/>
              </a:rPr>
              <a:t>13. Woodford Vulcan	Stockport		Paid		xxx </a:t>
            </a:r>
            <a:r>
              <a:rPr lang="en-GB" sz="2000" dirty="0">
                <a:highlight>
                  <a:srgbClr val="FFFF00"/>
                </a:highlight>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822890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ED70D-0C86-8FA1-FAA4-BCF1A1CF369B}"/>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692BD064-754B-F2D0-9819-49B11749864C}"/>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A74A0DA3-92BF-E1EB-910F-CC8611A8EDB7}"/>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466C276A-3E4F-ECEA-C2ED-2412FB1A6B8B}"/>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54BD51CF-33F2-58DC-AF45-53AA375E48D5}"/>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37EB6121-8A1A-E6D5-522D-532BE2C30942}"/>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92428C71-50EC-55FE-D5C3-DC2B9CBA8C54}"/>
              </a:ext>
            </a:extLst>
          </p:cNvPr>
          <p:cNvSpPr txBox="1"/>
          <p:nvPr/>
        </p:nvSpPr>
        <p:spPr>
          <a:xfrm>
            <a:off x="378373" y="186484"/>
            <a:ext cx="11550869" cy="830997"/>
          </a:xfrm>
          <a:prstGeom prst="rect">
            <a:avLst/>
          </a:prstGeom>
          <a:noFill/>
        </p:spPr>
        <p:txBody>
          <a:bodyPr wrap="square" rtlCol="0">
            <a:spAutoFit/>
          </a:bodyPr>
          <a:lstStyle/>
          <a:p>
            <a:pPr algn="ctr"/>
            <a:r>
              <a:rPr lang="en-US" sz="4800" dirty="0">
                <a:solidFill>
                  <a:schemeClr val="tx2">
                    <a:lumMod val="75000"/>
                    <a:lumOff val="25000"/>
                  </a:schemeClr>
                </a:solidFill>
                <a:latin typeface="Calibri" panose="020F0502020204030204" pitchFamily="34" charset="0"/>
                <a:cs typeface="Calibri" panose="020F0502020204030204" pitchFamily="34" charset="0"/>
              </a:rPr>
              <a:t>NEW TEAMS</a:t>
            </a:r>
          </a:p>
        </p:txBody>
      </p:sp>
      <p:sp>
        <p:nvSpPr>
          <p:cNvPr id="14" name="TextBox 13">
            <a:extLst>
              <a:ext uri="{FF2B5EF4-FFF2-40B4-BE49-F238E27FC236}">
                <a16:creationId xmlns:a16="http://schemas.microsoft.com/office/drawing/2014/main" id="{17FA72ED-8AB8-9C70-4585-311B658B9626}"/>
              </a:ext>
            </a:extLst>
          </p:cNvPr>
          <p:cNvSpPr txBox="1"/>
          <p:nvPr/>
        </p:nvSpPr>
        <p:spPr>
          <a:xfrm>
            <a:off x="378373" y="1094813"/>
            <a:ext cx="11336299" cy="1754326"/>
          </a:xfrm>
          <a:prstGeom prst="rect">
            <a:avLst/>
          </a:prstGeom>
          <a:noFill/>
        </p:spPr>
        <p:txBody>
          <a:bodyPr wrap="square" rtlCol="0">
            <a:spAutoFit/>
          </a:bodyPr>
          <a:lstStyle/>
          <a:p>
            <a:pPr algn="ctr"/>
            <a:r>
              <a:rPr lang="en-US" sz="2800" b="1" dirty="0">
                <a:solidFill>
                  <a:schemeClr val="tx2">
                    <a:lumMod val="75000"/>
                    <a:lumOff val="25000"/>
                  </a:schemeClr>
                </a:solidFill>
                <a:latin typeface="Calibri" panose="020F0502020204030204" pitchFamily="34" charset="0"/>
                <a:cs typeface="Calibri" panose="020F0502020204030204" pitchFamily="34" charset="0"/>
              </a:rPr>
              <a:t>Over 35s</a:t>
            </a:r>
          </a:p>
          <a:p>
            <a:r>
              <a:rPr lang="en-GB" sz="2000" dirty="0">
                <a:solidFill>
                  <a:schemeClr val="tx2">
                    <a:lumMod val="75000"/>
                    <a:lumOff val="25000"/>
                  </a:schemeClr>
                </a:solidFill>
                <a:latin typeface="Calibri" panose="020F0502020204030204" pitchFamily="34" charset="0"/>
                <a:cs typeface="Calibri" panose="020F0502020204030204" pitchFamily="34" charset="0"/>
              </a:rPr>
              <a:t>There is a little uncertainty about 3 other teams:</a:t>
            </a:r>
          </a:p>
          <a:p>
            <a:pPr marL="914400" lvl="1" indent="-4572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Old Boltonians	North Manchester	</a:t>
            </a:r>
          </a:p>
          <a:p>
            <a:pPr marL="914400" lvl="1" indent="-4572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		?? location</a:t>
            </a:r>
          </a:p>
          <a:p>
            <a:endParaRPr lang="en-GB" sz="2000" b="1" dirty="0">
              <a:solidFill>
                <a:srgbClr val="000000"/>
              </a:solidFill>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1175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FA0FD-D215-8C1F-6C1B-728284F9E1FC}"/>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8E7A806F-0D08-F1CE-093A-9BF9FD8C24F9}"/>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AE844BDD-0929-8921-F820-338E7FCD6A65}"/>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6ED99CC2-9F0B-04D9-1D83-2B5D4C7BB6BF}"/>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1FBBC64-B22B-A793-19E3-2A84F4B5CF5D}"/>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8EB8EB9A-C31B-BD44-8E1F-647129081834}"/>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F7F50E75-6F5A-44B0-D18A-BCEFBA8AA0DE}"/>
              </a:ext>
            </a:extLst>
          </p:cNvPr>
          <p:cNvSpPr txBox="1"/>
          <p:nvPr/>
        </p:nvSpPr>
        <p:spPr>
          <a:xfrm>
            <a:off x="378373" y="186484"/>
            <a:ext cx="11550869" cy="830997"/>
          </a:xfrm>
          <a:prstGeom prst="rect">
            <a:avLst/>
          </a:prstGeom>
          <a:noFill/>
        </p:spPr>
        <p:txBody>
          <a:bodyPr wrap="square" rtlCol="0">
            <a:spAutoFit/>
          </a:bodyPr>
          <a:lstStyle/>
          <a:p>
            <a:pPr algn="ctr"/>
            <a:r>
              <a:rPr lang="en-US" sz="4800" dirty="0">
                <a:solidFill>
                  <a:schemeClr val="tx2">
                    <a:lumMod val="75000"/>
                    <a:lumOff val="25000"/>
                  </a:schemeClr>
                </a:solidFill>
                <a:latin typeface="Calibri" panose="020F0502020204030204" pitchFamily="34" charset="0"/>
                <a:cs typeface="Calibri" panose="020F0502020204030204" pitchFamily="34" charset="0"/>
              </a:rPr>
              <a:t>NEW TEAMS</a:t>
            </a:r>
          </a:p>
        </p:txBody>
      </p:sp>
      <p:sp>
        <p:nvSpPr>
          <p:cNvPr id="14" name="TextBox 13">
            <a:extLst>
              <a:ext uri="{FF2B5EF4-FFF2-40B4-BE49-F238E27FC236}">
                <a16:creationId xmlns:a16="http://schemas.microsoft.com/office/drawing/2014/main" id="{A8AF9251-0AE2-4A16-5C7D-98F54C9ED0B8}"/>
              </a:ext>
            </a:extLst>
          </p:cNvPr>
          <p:cNvSpPr txBox="1"/>
          <p:nvPr/>
        </p:nvSpPr>
        <p:spPr>
          <a:xfrm>
            <a:off x="378373" y="1094813"/>
            <a:ext cx="11336299" cy="2062103"/>
          </a:xfrm>
          <a:prstGeom prst="rect">
            <a:avLst/>
          </a:prstGeom>
          <a:noFill/>
        </p:spPr>
        <p:txBody>
          <a:bodyPr wrap="square" rtlCol="0">
            <a:spAutoFit/>
          </a:bodyPr>
          <a:lstStyle/>
          <a:p>
            <a:pPr algn="ctr"/>
            <a:r>
              <a:rPr lang="en-US" sz="2800" b="1" dirty="0">
                <a:solidFill>
                  <a:schemeClr val="tx2">
                    <a:lumMod val="75000"/>
                    <a:lumOff val="25000"/>
                  </a:schemeClr>
                </a:solidFill>
                <a:latin typeface="Calibri" panose="020F0502020204030204" pitchFamily="34" charset="0"/>
                <a:cs typeface="Calibri" panose="020F0502020204030204" pitchFamily="34" charset="0"/>
              </a:rPr>
              <a:t>Over 45s</a:t>
            </a:r>
          </a:p>
          <a:p>
            <a:r>
              <a:rPr lang="en-GB" sz="2000" dirty="0">
                <a:solidFill>
                  <a:schemeClr val="tx2">
                    <a:lumMod val="75000"/>
                    <a:lumOff val="25000"/>
                  </a:schemeClr>
                </a:solidFill>
                <a:latin typeface="Calibri" panose="020F0502020204030204" pitchFamily="34" charset="0"/>
                <a:cs typeface="Calibri" panose="020F0502020204030204" pitchFamily="34" charset="0"/>
              </a:rPr>
              <a:t>FC Golborne		South Lancashire		Paid		xxx</a:t>
            </a:r>
          </a:p>
          <a:p>
            <a:r>
              <a:rPr lang="en-GB" sz="2000" dirty="0">
                <a:solidFill>
                  <a:schemeClr val="tx2">
                    <a:lumMod val="75000"/>
                    <a:lumOff val="25000"/>
                  </a:schemeClr>
                </a:solidFill>
                <a:latin typeface="Calibri" panose="020F0502020204030204" pitchFamily="34" charset="0"/>
                <a:cs typeface="Calibri" panose="020F0502020204030204" pitchFamily="34" charset="0"/>
              </a:rPr>
              <a:t>Littleborough		North East Manchester	Paid		xxx</a:t>
            </a:r>
          </a:p>
          <a:p>
            <a:r>
              <a:rPr lang="en-GB" sz="2000" dirty="0">
                <a:latin typeface="Calibri" panose="020F0502020204030204" pitchFamily="34" charset="0"/>
                <a:cs typeface="Calibri" panose="020F0502020204030204" pitchFamily="34" charset="0"/>
              </a:rPr>
              <a:t>				</a:t>
            </a:r>
          </a:p>
          <a:p>
            <a:endParaRPr lang="en-GB" sz="2000" b="1" dirty="0">
              <a:solidFill>
                <a:srgbClr val="000000"/>
              </a:solidFill>
              <a:highlight>
                <a:srgbClr val="FFFF00"/>
              </a:highlight>
              <a:latin typeface="Calibri" panose="020F0502020204030204" pitchFamily="34" charset="0"/>
              <a:cs typeface="Calibri" panose="020F0502020204030204" pitchFamily="34" charset="0"/>
            </a:endParaRPr>
          </a:p>
          <a:p>
            <a:endParaRPr lang="en-GB" sz="2000" b="1" dirty="0">
              <a:solidFill>
                <a:srgbClr val="000000"/>
              </a:solidFill>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5963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147571" y="2486896"/>
            <a:ext cx="2302332" cy="1323439"/>
          </a:xfrm>
          <a:prstGeom prst="rect">
            <a:avLst/>
          </a:prstGeom>
          <a:noFill/>
        </p:spPr>
        <p:txBody>
          <a:bodyPr wrap="square" rtlCol="0">
            <a:spAutoFit/>
          </a:bodyPr>
          <a:lstStyle/>
          <a:p>
            <a:pPr algn="ctr"/>
            <a:r>
              <a:rPr lang="en-US" sz="4000" dirty="0">
                <a:latin typeface="Calibri" panose="020F0502020204030204" pitchFamily="34" charset="0"/>
                <a:cs typeface="Calibri" panose="020F0502020204030204" pitchFamily="34" charset="0"/>
              </a:rPr>
              <a:t>NEW TEAMS</a:t>
            </a:r>
          </a:p>
        </p:txBody>
      </p:sp>
      <p:pic>
        <p:nvPicPr>
          <p:cNvPr id="8" name="Picture 7">
            <a:extLst>
              <a:ext uri="{FF2B5EF4-FFF2-40B4-BE49-F238E27FC236}">
                <a16:creationId xmlns:a16="http://schemas.microsoft.com/office/drawing/2014/main" id="{9AD736E7-ADE8-096C-FA23-338C17E8DDDB}"/>
              </a:ext>
            </a:extLst>
          </p:cNvPr>
          <p:cNvPicPr>
            <a:picLocks noChangeAspect="1"/>
          </p:cNvPicPr>
          <p:nvPr/>
        </p:nvPicPr>
        <p:blipFill>
          <a:blip r:embed="rId4"/>
          <a:stretch>
            <a:fillRect/>
          </a:stretch>
        </p:blipFill>
        <p:spPr>
          <a:xfrm>
            <a:off x="2862779" y="0"/>
            <a:ext cx="9329221" cy="6858000"/>
          </a:xfrm>
          <a:prstGeom prst="rect">
            <a:avLst/>
          </a:prstGeom>
        </p:spPr>
      </p:pic>
    </p:spTree>
    <p:extLst>
      <p:ext uri="{BB962C8B-B14F-4D97-AF65-F5344CB8AC3E}">
        <p14:creationId xmlns:p14="http://schemas.microsoft.com/office/powerpoint/2010/main" val="381400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683C-B40F-85DF-5953-1A0EDFB256F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5EBE1FA7-5AFA-00B6-8836-3348EFA4996C}"/>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F998BE02-1468-644C-5F0C-A9E71B4235D9}"/>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23F12C0-E67D-4B09-E1AE-6FB94C18DCB6}"/>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7397E847-1A21-9088-30A1-C562588B79A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84141F93-E7BF-77B6-BA07-F070D107EE3C}"/>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FB3E3375-CCBB-F940-C80B-7F36703D1FB8}"/>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CF2CA249-3951-2CB8-B019-29F4EFAC628E}"/>
              </a:ext>
            </a:extLst>
          </p:cNvPr>
          <p:cNvSpPr txBox="1"/>
          <p:nvPr/>
        </p:nvSpPr>
        <p:spPr>
          <a:xfrm>
            <a:off x="462456" y="1090651"/>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723843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D79EB-0E48-AA58-3605-0B7465162AE3}"/>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ECF361E1-FF40-CEE0-5CAE-688AEE80B7FA}"/>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FC9E6DC0-5624-7DD3-9382-EEF07ADA268C}"/>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4B9D9071-0354-A6DA-58C9-F8D62742917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2789D021-AA29-42FC-2625-1A9D6465D505}"/>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846E14AC-F265-D12C-ECFF-4F2265369E92}"/>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EF7BFC57-34D9-ADC3-2C24-3C2CF6DAC2A2}"/>
              </a:ext>
            </a:extLst>
          </p:cNvPr>
          <p:cNvSpPr txBox="1"/>
          <p:nvPr/>
        </p:nvSpPr>
        <p:spPr>
          <a:xfrm>
            <a:off x="378373" y="378372"/>
            <a:ext cx="11550869" cy="584775"/>
          </a:xfrm>
          <a:prstGeom prst="rect">
            <a:avLst/>
          </a:prstGeom>
          <a:noFill/>
        </p:spPr>
        <p:txBody>
          <a:bodyPr wrap="square" rtlCol="0">
            <a:spAutoFit/>
          </a:bodyPr>
          <a:lstStyle/>
          <a:p>
            <a:pPr algn="ctr"/>
            <a:r>
              <a:rPr lang="en-US" sz="3200" dirty="0">
                <a:solidFill>
                  <a:schemeClr val="tx2">
                    <a:lumMod val="75000"/>
                    <a:lumOff val="25000"/>
                  </a:schemeClr>
                </a:solidFill>
                <a:latin typeface="Calibri" panose="020F0502020204030204" pitchFamily="34" charset="0"/>
                <a:cs typeface="Calibri" panose="020F0502020204030204" pitchFamily="34" charset="0"/>
              </a:rPr>
              <a:t>2026/27 Season</a:t>
            </a:r>
          </a:p>
        </p:txBody>
      </p:sp>
      <p:sp>
        <p:nvSpPr>
          <p:cNvPr id="8" name="TextBox 7">
            <a:extLst>
              <a:ext uri="{FF2B5EF4-FFF2-40B4-BE49-F238E27FC236}">
                <a16:creationId xmlns:a16="http://schemas.microsoft.com/office/drawing/2014/main" id="{3A9347C4-F98A-E4E9-83B6-99DB586CA3A4}"/>
              </a:ext>
            </a:extLst>
          </p:cNvPr>
          <p:cNvSpPr txBox="1"/>
          <p:nvPr/>
        </p:nvSpPr>
        <p:spPr>
          <a:xfrm>
            <a:off x="570271" y="1160206"/>
            <a:ext cx="9901084" cy="4031873"/>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Over 35s</a:t>
            </a:r>
            <a:r>
              <a:rPr lang="en-US" sz="3200" dirty="0">
                <a:solidFill>
                  <a:schemeClr val="tx2">
                    <a:lumMod val="75000"/>
                    <a:lumOff val="25000"/>
                  </a:schemeClr>
                </a:solidFill>
                <a:highlight>
                  <a:srgbClr val="FFFF00"/>
                </a:highlight>
                <a:latin typeface="Calibri" panose="020F0502020204030204" pitchFamily="34" charset="0"/>
                <a:cs typeface="Calibri" panose="020F0502020204030204" pitchFamily="34" charset="0"/>
              </a:rPr>
              <a:t>		</a:t>
            </a:r>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	67 teams finished the season</a:t>
            </a:r>
          </a:p>
          <a:p>
            <a:r>
              <a:rPr lang="en-US" sz="3200" dirty="0">
                <a:solidFill>
                  <a:schemeClr val="tx2">
                    <a:lumMod val="75000"/>
                    <a:lumOff val="25000"/>
                  </a:schemeClr>
                </a:solidFill>
                <a:latin typeface="Calibri" panose="020F0502020204030204" pitchFamily="34" charset="0"/>
                <a:cs typeface="Calibri" panose="020F0502020204030204" pitchFamily="34" charset="0"/>
              </a:rPr>
              <a:t>		-   8 (</a:t>
            </a:r>
            <a:r>
              <a:rPr lang="en-US" sz="3200" dirty="0" err="1">
                <a:solidFill>
                  <a:schemeClr val="tx2">
                    <a:lumMod val="75000"/>
                    <a:lumOff val="25000"/>
                  </a:schemeClr>
                </a:solidFill>
                <a:latin typeface="Calibri" panose="020F0502020204030204" pitchFamily="34" charset="0"/>
                <a:cs typeface="Calibri" panose="020F0502020204030204" pitchFamily="34" charset="0"/>
              </a:rPr>
              <a:t>ish</a:t>
            </a:r>
            <a:r>
              <a:rPr lang="en-US" sz="3200" dirty="0">
                <a:solidFill>
                  <a:schemeClr val="tx2">
                    <a:lumMod val="75000"/>
                    <a:lumOff val="25000"/>
                  </a:schemeClr>
                </a:solidFill>
                <a:latin typeface="Calibri" panose="020F0502020204030204" pitchFamily="34" charset="0"/>
                <a:cs typeface="Calibri" panose="020F0502020204030204" pitchFamily="34" charset="0"/>
              </a:rPr>
              <a:t>) leaving</a:t>
            </a:r>
          </a:p>
          <a:p>
            <a:r>
              <a:rPr lang="en-US" sz="3200" dirty="0">
                <a:solidFill>
                  <a:schemeClr val="tx2">
                    <a:lumMod val="75000"/>
                    <a:lumOff val="25000"/>
                  </a:schemeClr>
                </a:solidFill>
                <a:latin typeface="Calibri" panose="020F0502020204030204" pitchFamily="34" charset="0"/>
                <a:cs typeface="Calibri" panose="020F0502020204030204" pitchFamily="34" charset="0"/>
              </a:rPr>
              <a:t>		+13 (</a:t>
            </a:r>
            <a:r>
              <a:rPr lang="en-US" sz="3200" dirty="0" err="1">
                <a:solidFill>
                  <a:schemeClr val="tx2">
                    <a:lumMod val="75000"/>
                    <a:lumOff val="25000"/>
                  </a:schemeClr>
                </a:solidFill>
                <a:latin typeface="Calibri" panose="020F0502020204030204" pitchFamily="34" charset="0"/>
                <a:cs typeface="Calibri" panose="020F0502020204030204" pitchFamily="34" charset="0"/>
              </a:rPr>
              <a:t>ish</a:t>
            </a:r>
            <a:r>
              <a:rPr lang="en-US" sz="3200" dirty="0">
                <a:solidFill>
                  <a:schemeClr val="tx2">
                    <a:lumMod val="75000"/>
                    <a:lumOff val="25000"/>
                  </a:schemeClr>
                </a:solidFill>
                <a:latin typeface="Calibri" panose="020F0502020204030204" pitchFamily="34" charset="0"/>
                <a:cs typeface="Calibri" panose="020F0502020204030204" pitchFamily="34" charset="0"/>
              </a:rPr>
              <a:t>) joining</a:t>
            </a:r>
          </a:p>
          <a:p>
            <a:r>
              <a:rPr lang="en-US" sz="3200" dirty="0">
                <a:solidFill>
                  <a:schemeClr val="tx2">
                    <a:lumMod val="75000"/>
                    <a:lumOff val="25000"/>
                  </a:schemeClr>
                </a:solidFill>
                <a:latin typeface="Calibri" panose="020F0502020204030204" pitchFamily="34" charset="0"/>
                <a:cs typeface="Calibri" panose="020F0502020204030204" pitchFamily="34" charset="0"/>
              </a:rPr>
              <a:t>	= 72 teams next year</a:t>
            </a:r>
          </a:p>
          <a:p>
            <a:r>
              <a:rPr lang="en-US" sz="3200" dirty="0">
                <a:solidFill>
                  <a:schemeClr val="tx2">
                    <a:lumMod val="75000"/>
                    <a:lumOff val="25000"/>
                  </a:schemeClr>
                </a:solidFill>
                <a:latin typeface="Calibri" panose="020F0502020204030204" pitchFamily="34" charset="0"/>
                <a:cs typeface="Calibri" panose="020F0502020204030204" pitchFamily="34" charset="0"/>
              </a:rPr>
              <a:t>	</a:t>
            </a:r>
          </a:p>
          <a:p>
            <a:r>
              <a:rPr lang="en-US" sz="3200" dirty="0">
                <a:solidFill>
                  <a:schemeClr val="tx2">
                    <a:lumMod val="75000"/>
                    <a:lumOff val="25000"/>
                  </a:schemeClr>
                </a:solidFill>
                <a:latin typeface="Calibri" panose="020F0502020204030204" pitchFamily="34" charset="0"/>
                <a:cs typeface="Calibri" panose="020F0502020204030204" pitchFamily="34" charset="0"/>
              </a:rPr>
              <a:t>	At 8 per Division, that is 9 Divisions </a:t>
            </a:r>
          </a:p>
          <a:p>
            <a:r>
              <a:rPr lang="en-US" sz="3200" dirty="0">
                <a:solidFill>
                  <a:schemeClr val="tx2">
                    <a:lumMod val="75000"/>
                    <a:lumOff val="25000"/>
                  </a:schemeClr>
                </a:solidFill>
                <a:latin typeface="Calibri" panose="020F0502020204030204" pitchFamily="34" charset="0"/>
                <a:cs typeface="Calibri" panose="020F0502020204030204" pitchFamily="34" charset="0"/>
              </a:rPr>
              <a:t>		(if more teams the lower Divisions will have 9)</a:t>
            </a:r>
          </a:p>
        </p:txBody>
      </p:sp>
    </p:spTree>
    <p:extLst>
      <p:ext uri="{BB962C8B-B14F-4D97-AF65-F5344CB8AC3E}">
        <p14:creationId xmlns:p14="http://schemas.microsoft.com/office/powerpoint/2010/main" val="3085059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399EC-30B8-1621-4D5B-F815FB233597}"/>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4F908101-269F-4591-FFEE-7E6574D18145}"/>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846F2C43-5C54-3398-646A-C389DB19A3B7}"/>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5B9012CF-4A9B-2843-00C6-2785745455A6}"/>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E69EB5B-3DA9-3D89-B803-643B015D93EC}"/>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9BAAAB27-1FA2-34B7-400B-EB2B55544FD4}"/>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E8B9D4CB-9FE0-D75C-89B1-CC5C3D1FC8E8}"/>
              </a:ext>
            </a:extLst>
          </p:cNvPr>
          <p:cNvSpPr txBox="1"/>
          <p:nvPr/>
        </p:nvSpPr>
        <p:spPr>
          <a:xfrm>
            <a:off x="378373" y="378372"/>
            <a:ext cx="11550869" cy="584775"/>
          </a:xfrm>
          <a:prstGeom prst="rect">
            <a:avLst/>
          </a:prstGeom>
          <a:noFill/>
        </p:spPr>
        <p:txBody>
          <a:bodyPr wrap="square" rtlCol="0">
            <a:spAutoFit/>
          </a:bodyPr>
          <a:lstStyle/>
          <a:p>
            <a:pPr algn="ctr"/>
            <a:r>
              <a:rPr lang="en-US" sz="3200" dirty="0">
                <a:solidFill>
                  <a:schemeClr val="tx2">
                    <a:lumMod val="75000"/>
                    <a:lumOff val="25000"/>
                  </a:schemeClr>
                </a:solidFill>
                <a:latin typeface="Calibri" panose="020F0502020204030204" pitchFamily="34" charset="0"/>
                <a:cs typeface="Calibri" panose="020F0502020204030204" pitchFamily="34" charset="0"/>
              </a:rPr>
              <a:t>2026/27 Season</a:t>
            </a:r>
          </a:p>
        </p:txBody>
      </p:sp>
      <p:sp>
        <p:nvSpPr>
          <p:cNvPr id="8" name="TextBox 7">
            <a:extLst>
              <a:ext uri="{FF2B5EF4-FFF2-40B4-BE49-F238E27FC236}">
                <a16:creationId xmlns:a16="http://schemas.microsoft.com/office/drawing/2014/main" id="{FF2F6596-5B2A-399B-6C9C-7F5F2BA88F50}"/>
              </a:ext>
            </a:extLst>
          </p:cNvPr>
          <p:cNvSpPr txBox="1"/>
          <p:nvPr/>
        </p:nvSpPr>
        <p:spPr>
          <a:xfrm>
            <a:off x="570271" y="1160206"/>
            <a:ext cx="9901084" cy="4031873"/>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Over 45s</a:t>
            </a:r>
            <a:r>
              <a:rPr lang="en-US" sz="3200" dirty="0">
                <a:solidFill>
                  <a:schemeClr val="tx2">
                    <a:lumMod val="75000"/>
                    <a:lumOff val="25000"/>
                  </a:schemeClr>
                </a:solidFill>
                <a:highlight>
                  <a:srgbClr val="FFFF00"/>
                </a:highlight>
                <a:latin typeface="Calibri" panose="020F0502020204030204" pitchFamily="34" charset="0"/>
                <a:cs typeface="Calibri" panose="020F0502020204030204" pitchFamily="34" charset="0"/>
              </a:rPr>
              <a:t>		</a:t>
            </a:r>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	24 teams finished the season</a:t>
            </a:r>
          </a:p>
          <a:p>
            <a:r>
              <a:rPr lang="en-US" sz="3200" dirty="0">
                <a:solidFill>
                  <a:schemeClr val="tx2">
                    <a:lumMod val="75000"/>
                    <a:lumOff val="25000"/>
                  </a:schemeClr>
                </a:solidFill>
                <a:latin typeface="Calibri" panose="020F0502020204030204" pitchFamily="34" charset="0"/>
                <a:cs typeface="Calibri" panose="020F0502020204030204" pitchFamily="34" charset="0"/>
              </a:rPr>
              <a:t>		-   0 (</a:t>
            </a:r>
            <a:r>
              <a:rPr lang="en-US" sz="3200" dirty="0" err="1">
                <a:solidFill>
                  <a:schemeClr val="tx2">
                    <a:lumMod val="75000"/>
                    <a:lumOff val="25000"/>
                  </a:schemeClr>
                </a:solidFill>
                <a:latin typeface="Calibri" panose="020F0502020204030204" pitchFamily="34" charset="0"/>
                <a:cs typeface="Calibri" panose="020F0502020204030204" pitchFamily="34" charset="0"/>
              </a:rPr>
              <a:t>ish</a:t>
            </a:r>
            <a:r>
              <a:rPr lang="en-US" sz="3200" dirty="0">
                <a:solidFill>
                  <a:schemeClr val="tx2">
                    <a:lumMod val="75000"/>
                    <a:lumOff val="25000"/>
                  </a:schemeClr>
                </a:solidFill>
                <a:latin typeface="Calibri" panose="020F0502020204030204" pitchFamily="34" charset="0"/>
                <a:cs typeface="Calibri" panose="020F0502020204030204" pitchFamily="34" charset="0"/>
              </a:rPr>
              <a:t>) leaving</a:t>
            </a:r>
          </a:p>
          <a:p>
            <a:r>
              <a:rPr lang="en-US" sz="3200" dirty="0">
                <a:solidFill>
                  <a:schemeClr val="tx2">
                    <a:lumMod val="75000"/>
                    <a:lumOff val="25000"/>
                  </a:schemeClr>
                </a:solidFill>
                <a:latin typeface="Calibri" panose="020F0502020204030204" pitchFamily="34" charset="0"/>
                <a:cs typeface="Calibri" panose="020F0502020204030204" pitchFamily="34" charset="0"/>
              </a:rPr>
              <a:t>		+  2 (</a:t>
            </a:r>
            <a:r>
              <a:rPr lang="en-US" sz="3200" dirty="0" err="1">
                <a:solidFill>
                  <a:schemeClr val="tx2">
                    <a:lumMod val="75000"/>
                    <a:lumOff val="25000"/>
                  </a:schemeClr>
                </a:solidFill>
                <a:latin typeface="Calibri" panose="020F0502020204030204" pitchFamily="34" charset="0"/>
                <a:cs typeface="Calibri" panose="020F0502020204030204" pitchFamily="34" charset="0"/>
              </a:rPr>
              <a:t>ish</a:t>
            </a:r>
            <a:r>
              <a:rPr lang="en-US" sz="3200" dirty="0">
                <a:solidFill>
                  <a:schemeClr val="tx2">
                    <a:lumMod val="75000"/>
                    <a:lumOff val="25000"/>
                  </a:schemeClr>
                </a:solidFill>
                <a:latin typeface="Calibri" panose="020F0502020204030204" pitchFamily="34" charset="0"/>
                <a:cs typeface="Calibri" panose="020F0502020204030204" pitchFamily="34" charset="0"/>
              </a:rPr>
              <a:t>) joining</a:t>
            </a:r>
          </a:p>
          <a:p>
            <a:r>
              <a:rPr lang="en-US" sz="3200" dirty="0">
                <a:solidFill>
                  <a:schemeClr val="tx2">
                    <a:lumMod val="75000"/>
                    <a:lumOff val="25000"/>
                  </a:schemeClr>
                </a:solidFill>
                <a:latin typeface="Calibri" panose="020F0502020204030204" pitchFamily="34" charset="0"/>
                <a:cs typeface="Calibri" panose="020F0502020204030204" pitchFamily="34" charset="0"/>
              </a:rPr>
              <a:t>	= 26 teams next year</a:t>
            </a:r>
          </a:p>
          <a:p>
            <a:r>
              <a:rPr lang="en-US" sz="3200" dirty="0">
                <a:solidFill>
                  <a:schemeClr val="tx2">
                    <a:lumMod val="75000"/>
                    <a:lumOff val="25000"/>
                  </a:schemeClr>
                </a:solidFill>
                <a:latin typeface="Calibri" panose="020F0502020204030204" pitchFamily="34" charset="0"/>
                <a:cs typeface="Calibri" panose="020F0502020204030204" pitchFamily="34" charset="0"/>
              </a:rPr>
              <a:t>	</a:t>
            </a:r>
          </a:p>
          <a:p>
            <a:r>
              <a:rPr lang="en-US" sz="3200" dirty="0">
                <a:solidFill>
                  <a:schemeClr val="tx2">
                    <a:lumMod val="75000"/>
                    <a:lumOff val="25000"/>
                  </a:schemeClr>
                </a:solidFill>
                <a:latin typeface="Calibri" panose="020F0502020204030204" pitchFamily="34" charset="0"/>
                <a:cs typeface="Calibri" panose="020F0502020204030204" pitchFamily="34" charset="0"/>
              </a:rPr>
              <a:t>	Likely to have 1 Division of 8 and 2 of 9</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0867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633F7-C1AB-5390-4189-046582CCA0F2}"/>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061D39F8-4A7A-B374-004A-11BEC7CA8667}"/>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E8EDDA17-EBF0-FA84-3D56-B396F8C0C0FD}"/>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67C03C0-5A9F-B320-8273-F96F36680D86}"/>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2185B1B1-B5C9-2B58-51B9-CAC50728B0D6}"/>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45928BEB-C9F7-2BAB-E5E5-6D04626B23B3}"/>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FE21BA22-6116-6603-D95C-111DDAD38860}"/>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359EEA46-6EA6-3112-A7CA-486152F4D689}"/>
              </a:ext>
            </a:extLst>
          </p:cNvPr>
          <p:cNvSpPr txBox="1"/>
          <p:nvPr/>
        </p:nvSpPr>
        <p:spPr>
          <a:xfrm>
            <a:off x="548720"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180791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 MANAGEMENT COMMITTEE</a:t>
            </a:r>
          </a:p>
        </p:txBody>
      </p:sp>
      <p:graphicFrame>
        <p:nvGraphicFramePr>
          <p:cNvPr id="7" name="Table 5">
            <a:extLst>
              <a:ext uri="{FF2B5EF4-FFF2-40B4-BE49-F238E27FC236}">
                <a16:creationId xmlns:a16="http://schemas.microsoft.com/office/drawing/2014/main" id="{43F04555-AB07-C306-6EF2-F1356BD104E4}"/>
              </a:ext>
            </a:extLst>
          </p:cNvPr>
          <p:cNvGraphicFramePr>
            <a:graphicFrameLocks noGrp="1"/>
          </p:cNvGraphicFramePr>
          <p:nvPr>
            <p:extLst>
              <p:ext uri="{D42A27DB-BD31-4B8C-83A1-F6EECF244321}">
                <p14:modId xmlns:p14="http://schemas.microsoft.com/office/powerpoint/2010/main" val="2405767785"/>
              </p:ext>
            </p:extLst>
          </p:nvPr>
        </p:nvGraphicFramePr>
        <p:xfrm>
          <a:off x="378373" y="982894"/>
          <a:ext cx="11412574" cy="2956560"/>
        </p:xfrm>
        <a:graphic>
          <a:graphicData uri="http://schemas.openxmlformats.org/drawingml/2006/table">
            <a:tbl>
              <a:tblPr firstRow="1" bandRow="1">
                <a:tableStyleId>{7DF18680-E054-41AD-8BC1-D1AEF772440D}</a:tableStyleId>
              </a:tblPr>
              <a:tblGrid>
                <a:gridCol w="1872690">
                  <a:extLst>
                    <a:ext uri="{9D8B030D-6E8A-4147-A177-3AD203B41FA5}">
                      <a16:colId xmlns:a16="http://schemas.microsoft.com/office/drawing/2014/main" val="3221838343"/>
                    </a:ext>
                  </a:extLst>
                </a:gridCol>
                <a:gridCol w="2451590">
                  <a:extLst>
                    <a:ext uri="{9D8B030D-6E8A-4147-A177-3AD203B41FA5}">
                      <a16:colId xmlns:a16="http://schemas.microsoft.com/office/drawing/2014/main" val="1213446111"/>
                    </a:ext>
                  </a:extLst>
                </a:gridCol>
                <a:gridCol w="3968357">
                  <a:extLst>
                    <a:ext uri="{9D8B030D-6E8A-4147-A177-3AD203B41FA5}">
                      <a16:colId xmlns:a16="http://schemas.microsoft.com/office/drawing/2014/main" val="3324737881"/>
                    </a:ext>
                  </a:extLst>
                </a:gridCol>
                <a:gridCol w="3119937">
                  <a:extLst>
                    <a:ext uri="{9D8B030D-6E8A-4147-A177-3AD203B41FA5}">
                      <a16:colId xmlns:a16="http://schemas.microsoft.com/office/drawing/2014/main" val="1398954563"/>
                    </a:ext>
                  </a:extLst>
                </a:gridCol>
              </a:tblGrid>
              <a:tr h="352870">
                <a:tc>
                  <a:txBody>
                    <a:bodyPr/>
                    <a:lstStyle/>
                    <a:p>
                      <a:pPr algn="ctr"/>
                      <a:r>
                        <a:rPr lang="en-US" dirty="0">
                          <a:latin typeface="Calibri" panose="020F0502020204030204" pitchFamily="34" charset="0"/>
                          <a:cs typeface="Calibri" panose="020F0502020204030204" pitchFamily="34" charset="0"/>
                        </a:rPr>
                        <a:t>ROLE</a:t>
                      </a:r>
                    </a:p>
                  </a:txBody>
                  <a:tcPr/>
                </a:tc>
                <a:tc>
                  <a:txBody>
                    <a:bodyPr/>
                    <a:lstStyle/>
                    <a:p>
                      <a:pPr algn="ctr"/>
                      <a:endParaRPr lang="en-US" dirty="0">
                        <a:latin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ROLE</a:t>
                      </a:r>
                    </a:p>
                  </a:txBody>
                  <a:tcPr/>
                </a:tc>
                <a:tc>
                  <a:txBody>
                    <a:bodyPr/>
                    <a:lstStyle/>
                    <a:p>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50495968"/>
                  </a:ext>
                </a:extLst>
              </a:tr>
              <a:tr h="463888">
                <a:tc>
                  <a:txBody>
                    <a:bodyPr/>
                    <a:lstStyle/>
                    <a:p>
                      <a:r>
                        <a:rPr lang="en-GB" sz="2800" dirty="0">
                          <a:solidFill>
                            <a:schemeClr val="tx1"/>
                          </a:solidFill>
                          <a:latin typeface="Calibri" panose="020F0502020204030204" pitchFamily="34" charset="0"/>
                          <a:cs typeface="Calibri" panose="020F0502020204030204" pitchFamily="34" charset="0"/>
                        </a:rPr>
                        <a:t>President</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Mel Hood</a:t>
                      </a: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Referees Secretary</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David Ng</a:t>
                      </a:r>
                    </a:p>
                  </a:txBody>
                  <a:tcPr anchor="ctr"/>
                </a:tc>
                <a:extLst>
                  <a:ext uri="{0D108BD9-81ED-4DB2-BD59-A6C34878D82A}">
                    <a16:rowId xmlns:a16="http://schemas.microsoft.com/office/drawing/2014/main" val="1973759820"/>
                  </a:ext>
                </a:extLst>
              </a:tr>
              <a:tr h="463888">
                <a:tc>
                  <a:txBody>
                    <a:bodyPr/>
                    <a:lstStyle/>
                    <a:p>
                      <a:pPr marL="0" algn="l" defTabSz="914400" rtl="0" eaLnBrk="1" latinLnBrk="0" hangingPunct="1"/>
                      <a:r>
                        <a:rPr lang="en-US" sz="2800" kern="1200" dirty="0">
                          <a:solidFill>
                            <a:schemeClr val="tx1"/>
                          </a:solidFill>
                          <a:latin typeface="Calibri" panose="020F0502020204030204" pitchFamily="34" charset="0"/>
                          <a:ea typeface="+mn-ea"/>
                          <a:cs typeface="Calibri" panose="020F0502020204030204" pitchFamily="34" charset="0"/>
                        </a:rPr>
                        <a:t>Chairman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Howell Davies</a:t>
                      </a: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Fixtures Secretary</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Glyn McGovern</a:t>
                      </a:r>
                    </a:p>
                  </a:txBody>
                  <a:tcPr anchor="ctr"/>
                </a:tc>
                <a:extLst>
                  <a:ext uri="{0D108BD9-81ED-4DB2-BD59-A6C34878D82A}">
                    <a16:rowId xmlns:a16="http://schemas.microsoft.com/office/drawing/2014/main" val="3824924405"/>
                  </a:ext>
                </a:extLst>
              </a:tr>
              <a:tr h="463888">
                <a:tc>
                  <a:txBody>
                    <a:bodyPr/>
                    <a:lstStyle/>
                    <a:p>
                      <a:r>
                        <a:rPr lang="en-GB" sz="2800" dirty="0">
                          <a:solidFill>
                            <a:schemeClr val="tx1"/>
                          </a:solidFill>
                          <a:latin typeface="Calibri" panose="020F0502020204030204" pitchFamily="34" charset="0"/>
                          <a:cs typeface="Calibri" panose="020F0502020204030204" pitchFamily="34" charset="0"/>
                        </a:rPr>
                        <a:t>Secretary</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Ian Gould</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Web Site / Social Media</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Glyn McGovern</a:t>
                      </a:r>
                      <a:endParaRPr lang="en-US" sz="28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39627766"/>
                  </a:ext>
                </a:extLst>
              </a:tr>
              <a:tr h="463888">
                <a:tc>
                  <a:txBody>
                    <a:bodyPr/>
                    <a:lstStyle/>
                    <a:p>
                      <a:r>
                        <a:rPr lang="en-GB" sz="2800" dirty="0">
                          <a:solidFill>
                            <a:schemeClr val="tx1"/>
                          </a:solidFill>
                          <a:latin typeface="Calibri" panose="020F0502020204030204" pitchFamily="34" charset="0"/>
                          <a:cs typeface="Calibri" panose="020F0502020204030204" pitchFamily="34" charset="0"/>
                        </a:rPr>
                        <a:t>Treasurer</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Steve Power</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Registration Secretary</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r>
                        <a:rPr lang="en-GB" sz="2800" dirty="0">
                          <a:solidFill>
                            <a:schemeClr val="tx1"/>
                          </a:solidFill>
                          <a:latin typeface="Calibri" panose="020F0502020204030204" pitchFamily="34" charset="0"/>
                          <a:cs typeface="Calibri" panose="020F0502020204030204" pitchFamily="34" charset="0"/>
                        </a:rPr>
                        <a:t>Sheila Davies</a:t>
                      </a:r>
                      <a:endParaRPr lang="en-US" sz="28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935395387"/>
                  </a:ext>
                </a:extLst>
              </a:tr>
              <a:tr h="463888">
                <a:tc>
                  <a:txBody>
                    <a:bodyPr/>
                    <a:lstStyle/>
                    <a:p>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schemeClr val="tx1"/>
                        </a:solidFill>
                        <a:latin typeface="Calibri" panose="020F0502020204030204" pitchFamily="34" charset="0"/>
                        <a:cs typeface="Calibri" panose="020F0502020204030204" pitchFamily="34" charset="0"/>
                      </a:endParaRPr>
                    </a:p>
                  </a:txBody>
                  <a:tcPr anchor="ctr"/>
                </a:tc>
                <a:tc>
                  <a:txBody>
                    <a:bodyPr/>
                    <a:lstStyle/>
                    <a:p>
                      <a:r>
                        <a:rPr lang="en-US" sz="2800" dirty="0">
                          <a:solidFill>
                            <a:schemeClr val="tx1"/>
                          </a:solidFill>
                          <a:latin typeface="Calibri" panose="020F0502020204030204" pitchFamily="34" charset="0"/>
                          <a:cs typeface="Calibri" panose="020F0502020204030204" pitchFamily="34" charset="0"/>
                        </a:rPr>
                        <a:t>Trophy Secretary</a:t>
                      </a:r>
                    </a:p>
                  </a:txBody>
                  <a:tcPr anchor="ctr"/>
                </a:tc>
                <a:tc>
                  <a:txBody>
                    <a:bodyPr/>
                    <a:lstStyle/>
                    <a:p>
                      <a:r>
                        <a:rPr lang="en-US" sz="2800" dirty="0">
                          <a:solidFill>
                            <a:schemeClr val="tx1"/>
                          </a:solidFill>
                          <a:latin typeface="Calibri" panose="020F0502020204030204" pitchFamily="34" charset="0"/>
                          <a:cs typeface="Calibri" panose="020F0502020204030204" pitchFamily="34" charset="0"/>
                        </a:rPr>
                        <a:t>Ian Gould</a:t>
                      </a:r>
                    </a:p>
                  </a:txBody>
                  <a:tcPr anchor="ctr"/>
                </a:tc>
                <a:extLst>
                  <a:ext uri="{0D108BD9-81ED-4DB2-BD59-A6C34878D82A}">
                    <a16:rowId xmlns:a16="http://schemas.microsoft.com/office/drawing/2014/main" val="1506621676"/>
                  </a:ext>
                </a:extLst>
              </a:tr>
            </a:tbl>
          </a:graphicData>
        </a:graphic>
      </p:graphicFrame>
      <p:sp>
        <p:nvSpPr>
          <p:cNvPr id="3" name="TextBox 2">
            <a:extLst>
              <a:ext uri="{FF2B5EF4-FFF2-40B4-BE49-F238E27FC236}">
                <a16:creationId xmlns:a16="http://schemas.microsoft.com/office/drawing/2014/main" id="{89173C48-68B7-FAEE-3CBF-B0CA8786F195}"/>
              </a:ext>
            </a:extLst>
          </p:cNvPr>
          <p:cNvSpPr txBox="1"/>
          <p:nvPr/>
        </p:nvSpPr>
        <p:spPr>
          <a:xfrm>
            <a:off x="1932317" y="4123426"/>
            <a:ext cx="7927675" cy="646331"/>
          </a:xfrm>
          <a:prstGeom prst="rect">
            <a:avLst/>
          </a:prstGeom>
          <a:noFill/>
        </p:spPr>
        <p:txBody>
          <a:bodyPr wrap="square" rtlCol="0">
            <a:spAutoFit/>
          </a:bodyPr>
          <a:lstStyle/>
          <a:p>
            <a:pPr algn="ctr"/>
            <a:r>
              <a:rPr lang="en-US" sz="3600" dirty="0">
                <a:solidFill>
                  <a:schemeClr val="tx2">
                    <a:lumMod val="75000"/>
                    <a:lumOff val="25000"/>
                  </a:schemeClr>
                </a:solidFill>
                <a:latin typeface="Calibri" panose="020F0502020204030204" pitchFamily="34" charset="0"/>
                <a:cs typeface="Calibri" panose="020F0502020204030204" pitchFamily="34" charset="0"/>
              </a:rPr>
              <a:t>No changes are  proposed</a:t>
            </a:r>
          </a:p>
        </p:txBody>
      </p:sp>
    </p:spTree>
    <p:extLst>
      <p:ext uri="{BB962C8B-B14F-4D97-AF65-F5344CB8AC3E}">
        <p14:creationId xmlns:p14="http://schemas.microsoft.com/office/powerpoint/2010/main" val="178710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8FD27-D865-8E0F-6D56-9E1934B4272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E0FD5AE7-5185-EFCA-CBE4-F25C12D68562}"/>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4EAE3E8E-0DF4-A4C3-135C-2D8FED761666}"/>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ACF2D78F-E5D7-65DE-2A18-B464CBCA560F}"/>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15AF49C2-2444-D674-D857-E0B937D5C16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A68D9735-E84D-4232-45F6-28EC6AE8B8D2}"/>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7CC458A7-F6B5-5FEB-DD4E-0A4EE73ECB0A}"/>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 2026-27 DIVISIONAL ADMINISTRATORS</a:t>
            </a:r>
          </a:p>
        </p:txBody>
      </p:sp>
      <p:graphicFrame>
        <p:nvGraphicFramePr>
          <p:cNvPr id="7" name="Table 5">
            <a:extLst>
              <a:ext uri="{FF2B5EF4-FFF2-40B4-BE49-F238E27FC236}">
                <a16:creationId xmlns:a16="http://schemas.microsoft.com/office/drawing/2014/main" id="{A2E7D9C3-A346-B9D3-9064-34080C378CB4}"/>
              </a:ext>
            </a:extLst>
          </p:cNvPr>
          <p:cNvGraphicFramePr>
            <a:graphicFrameLocks noGrp="1"/>
          </p:cNvGraphicFramePr>
          <p:nvPr>
            <p:extLst>
              <p:ext uri="{D42A27DB-BD31-4B8C-83A1-F6EECF244321}">
                <p14:modId xmlns:p14="http://schemas.microsoft.com/office/powerpoint/2010/main" val="3340259140"/>
              </p:ext>
            </p:extLst>
          </p:nvPr>
        </p:nvGraphicFramePr>
        <p:xfrm>
          <a:off x="766916" y="1135837"/>
          <a:ext cx="9719187" cy="4511040"/>
        </p:xfrm>
        <a:graphic>
          <a:graphicData uri="http://schemas.openxmlformats.org/drawingml/2006/table">
            <a:tbl>
              <a:tblPr firstRow="1" bandRow="1">
                <a:tableStyleId>{7DF18680-E054-41AD-8BC1-D1AEF772440D}</a:tableStyleId>
              </a:tblPr>
              <a:tblGrid>
                <a:gridCol w="1061884">
                  <a:extLst>
                    <a:ext uri="{9D8B030D-6E8A-4147-A177-3AD203B41FA5}">
                      <a16:colId xmlns:a16="http://schemas.microsoft.com/office/drawing/2014/main" val="3221838343"/>
                    </a:ext>
                  </a:extLst>
                </a:gridCol>
                <a:gridCol w="3735092">
                  <a:extLst>
                    <a:ext uri="{9D8B030D-6E8A-4147-A177-3AD203B41FA5}">
                      <a16:colId xmlns:a16="http://schemas.microsoft.com/office/drawing/2014/main" val="1213446111"/>
                    </a:ext>
                  </a:extLst>
                </a:gridCol>
                <a:gridCol w="1301857">
                  <a:extLst>
                    <a:ext uri="{9D8B030D-6E8A-4147-A177-3AD203B41FA5}">
                      <a16:colId xmlns:a16="http://schemas.microsoft.com/office/drawing/2014/main" val="4023160170"/>
                    </a:ext>
                  </a:extLst>
                </a:gridCol>
                <a:gridCol w="3620354">
                  <a:extLst>
                    <a:ext uri="{9D8B030D-6E8A-4147-A177-3AD203B41FA5}">
                      <a16:colId xmlns:a16="http://schemas.microsoft.com/office/drawing/2014/main" val="1398954563"/>
                    </a:ext>
                  </a:extLst>
                </a:gridCol>
              </a:tblGrid>
              <a:tr h="212817">
                <a:tc>
                  <a:txBody>
                    <a:bodyPr/>
                    <a:lstStyle/>
                    <a:p>
                      <a:r>
                        <a:rPr lang="en-US" dirty="0">
                          <a:latin typeface="Calibri" panose="020F0502020204030204" pitchFamily="34" charset="0"/>
                          <a:cs typeface="Calibri" panose="020F0502020204030204" pitchFamily="34" charset="0"/>
                        </a:rPr>
                        <a:t>DIVISION</a:t>
                      </a:r>
                    </a:p>
                  </a:txBody>
                  <a:tcPr/>
                </a:tc>
                <a:tc>
                  <a:txBody>
                    <a:bodyPr/>
                    <a:lstStyle/>
                    <a:p>
                      <a:endParaRPr lang="en-US" dirty="0">
                        <a:latin typeface="Calibri" panose="020F0502020204030204" pitchFamily="34" charset="0"/>
                        <a:cs typeface="Calibri" panose="020F0502020204030204" pitchFamily="34" charset="0"/>
                      </a:endParaRPr>
                    </a:p>
                  </a:txBody>
                  <a:tcPr/>
                </a:tc>
                <a:tc>
                  <a:txBody>
                    <a:bodyPr/>
                    <a:lstStyle/>
                    <a:p>
                      <a:r>
                        <a:rPr lang="en-US" dirty="0">
                          <a:latin typeface="Calibri" panose="020F0502020204030204" pitchFamily="34" charset="0"/>
                          <a:cs typeface="Calibri" panose="020F0502020204030204" pitchFamily="34" charset="0"/>
                        </a:rPr>
                        <a:t>DIVISION</a:t>
                      </a:r>
                    </a:p>
                  </a:txBody>
                  <a:tcPr/>
                </a:tc>
                <a:tc>
                  <a:txBody>
                    <a:bodyPr/>
                    <a:lstStyle/>
                    <a:p>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850495968"/>
                  </a:ext>
                </a:extLst>
              </a:tr>
              <a:tr h="463888">
                <a:tc>
                  <a:txBody>
                    <a:bodyPr/>
                    <a:lstStyle/>
                    <a:p>
                      <a:pPr algn="ctr"/>
                      <a:r>
                        <a:rPr lang="en-GB" sz="2800" dirty="0">
                          <a:solidFill>
                            <a:schemeClr val="tx1"/>
                          </a:solidFill>
                          <a:latin typeface="Calibri" panose="020F0502020204030204" pitchFamily="34" charset="0"/>
                          <a:cs typeface="Calibri" panose="020F0502020204030204" pitchFamily="34" charset="0"/>
                        </a:rPr>
                        <a:t>P</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Dave Morgan</a:t>
                      </a:r>
                    </a:p>
                  </a:txBody>
                  <a:tcPr anchor="ctr"/>
                </a:tc>
                <a:tc>
                  <a:txBody>
                    <a:bodyPr/>
                    <a:lstStyle/>
                    <a:p>
                      <a:r>
                        <a:rPr lang="en-US" sz="2800" dirty="0">
                          <a:solidFill>
                            <a:schemeClr val="tx1"/>
                          </a:solidFill>
                          <a:latin typeface="Calibri" panose="020F0502020204030204" pitchFamily="34" charset="0"/>
                          <a:cs typeface="Calibri" panose="020F0502020204030204" pitchFamily="34" charset="0"/>
                        </a:rPr>
                        <a:t>O45P</a:t>
                      </a:r>
                    </a:p>
                  </a:txBody>
                  <a:tcPr anchor="ctr"/>
                </a:tc>
                <a:tc>
                  <a:txBody>
                    <a:bodyPr/>
                    <a:lstStyle/>
                    <a:p>
                      <a:pPr marL="0" marR="0" indent="0" algn="l" rtl="0" eaLnBrk="1" fontAlgn="auto" latinLnBrk="0" hangingPunct="1">
                        <a:spcBef>
                          <a:spcPts val="0"/>
                        </a:spcBef>
                        <a:spcAft>
                          <a:spcPts val="0"/>
                        </a:spcAft>
                      </a:pPr>
                      <a:r>
                        <a:rPr lang="en-US" sz="2800" i="0" u="none" strike="noStrike" kern="1200" dirty="0">
                          <a:solidFill>
                            <a:schemeClr val="tx1"/>
                          </a:solidFill>
                          <a:effectLst/>
                          <a:latin typeface="Calibri" panose="020F0502020204030204" pitchFamily="34" charset="0"/>
                          <a:cs typeface="Calibri" panose="020F0502020204030204" pitchFamily="34" charset="0"/>
                        </a:rPr>
                        <a:t>Glyn McGovern</a:t>
                      </a:r>
                      <a:r>
                        <a:rPr lang="en-US" sz="2800" i="0" u="none" strike="noStrike" kern="1200" spc="0" baseline="0" dirty="0">
                          <a:ln>
                            <a:noFill/>
                          </a:ln>
                          <a:solidFill>
                            <a:schemeClr val="tx1"/>
                          </a:solidFill>
                          <a:effectLst/>
                          <a:latin typeface="Calibri" panose="020F0502020204030204" pitchFamily="34" charset="0"/>
                          <a:cs typeface="Calibri" panose="020F0502020204030204" pitchFamily="34" charset="0"/>
                        </a:rPr>
                        <a:t>	</a:t>
                      </a:r>
                      <a:endParaRPr lang="en-US" sz="2800"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973759820"/>
                  </a:ext>
                </a:extLst>
              </a:tr>
              <a:tr h="463888">
                <a:tc>
                  <a:txBody>
                    <a:bodyPr/>
                    <a:lstStyle/>
                    <a:p>
                      <a:pPr marL="0" algn="ctr" defTabSz="914400" rtl="0" eaLnBrk="1" latinLnBrk="0" hangingPunct="1"/>
                      <a:r>
                        <a:rPr lang="en-US" sz="2800" kern="1200" dirty="0">
                          <a:solidFill>
                            <a:schemeClr val="tx1"/>
                          </a:solidFill>
                          <a:latin typeface="Calibri" panose="020F0502020204030204" pitchFamily="34" charset="0"/>
                          <a:ea typeface="+mn-ea"/>
                          <a:cs typeface="Calibri" panose="020F0502020204030204" pitchFamily="34" charset="0"/>
                        </a:rPr>
                        <a:t>D1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Ian Gould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O451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spc="0" baseline="0" dirty="0">
                          <a:ln>
                            <a:noFill/>
                          </a:ln>
                          <a:solidFill>
                            <a:schemeClr val="tx1"/>
                          </a:solidFill>
                          <a:latin typeface="Calibri" panose="020F0502020204030204" pitchFamily="34" charset="0"/>
                          <a:cs typeface="Calibri" panose="020F0502020204030204" pitchFamily="34" charset="0"/>
                        </a:rPr>
                        <a:t>Tommy Cassidy</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3824924405"/>
                  </a:ext>
                </a:extLst>
              </a:tr>
              <a:tr h="463888">
                <a:tc>
                  <a:txBody>
                    <a:bodyPr/>
                    <a:lstStyle/>
                    <a:p>
                      <a:pPr algn="ctr"/>
                      <a:r>
                        <a:rPr lang="en-GB" sz="2800" dirty="0">
                          <a:solidFill>
                            <a:schemeClr val="tx1"/>
                          </a:solidFill>
                          <a:latin typeface="Calibri" panose="020F0502020204030204" pitchFamily="34" charset="0"/>
                          <a:cs typeface="Calibri" panose="020F0502020204030204" pitchFamily="34" charset="0"/>
                        </a:rPr>
                        <a:t>D2</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spc="0" baseline="0" dirty="0">
                          <a:ln>
                            <a:noFill/>
                          </a:ln>
                          <a:solidFill>
                            <a:schemeClr val="tx1"/>
                          </a:solidFill>
                          <a:latin typeface="Calibri" panose="020F0502020204030204" pitchFamily="34" charset="0"/>
                          <a:cs typeface="Calibri" panose="020F0502020204030204" pitchFamily="34" charset="0"/>
                        </a:rPr>
                        <a:t>Nick Wooldridge</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O452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i="0" u="none" strike="noStrike" kern="1200" dirty="0">
                          <a:solidFill>
                            <a:schemeClr val="tx1"/>
                          </a:solidFill>
                          <a:effectLst/>
                          <a:latin typeface="Calibri" panose="020F0502020204030204" pitchFamily="34" charset="0"/>
                          <a:cs typeface="Calibri" panose="020F0502020204030204" pitchFamily="34" charset="0"/>
                        </a:rPr>
                        <a:t>Steve Jackson (Bexton)</a:t>
                      </a:r>
                      <a:endParaRPr lang="en-GB" sz="2800" i="0" u="none" strike="noStrike" dirty="0">
                        <a:solidFill>
                          <a:schemeClr val="tx1"/>
                        </a:solidFill>
                        <a:effectLst/>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239627766"/>
                  </a:ext>
                </a:extLst>
              </a:tr>
              <a:tr h="463888">
                <a:tc>
                  <a:txBody>
                    <a:bodyPr/>
                    <a:lstStyle/>
                    <a:p>
                      <a:pPr algn="ctr"/>
                      <a:r>
                        <a:rPr lang="en-GB" sz="2800" dirty="0">
                          <a:solidFill>
                            <a:schemeClr val="tx1"/>
                          </a:solidFill>
                          <a:latin typeface="Calibri" panose="020F0502020204030204" pitchFamily="34" charset="0"/>
                          <a:cs typeface="Calibri" panose="020F0502020204030204" pitchFamily="34" charset="0"/>
                        </a:rPr>
                        <a:t>D3</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Glyn McGovern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935395387"/>
                  </a:ext>
                </a:extLst>
              </a:tr>
              <a:tr h="463888">
                <a:tc>
                  <a:txBody>
                    <a:bodyPr/>
                    <a:lstStyle/>
                    <a:p>
                      <a:pPr algn="ctr"/>
                      <a:r>
                        <a:rPr lang="en-GB" sz="2800" dirty="0">
                          <a:solidFill>
                            <a:schemeClr val="tx1"/>
                          </a:solidFill>
                          <a:latin typeface="Calibri" panose="020F0502020204030204" pitchFamily="34" charset="0"/>
                          <a:cs typeface="Calibri" panose="020F0502020204030204" pitchFamily="34" charset="0"/>
                        </a:rPr>
                        <a:t>D4</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Ian Gould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Cups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i="0" u="none" strike="noStrike" kern="1200" dirty="0">
                          <a:solidFill>
                            <a:schemeClr val="tx1"/>
                          </a:solidFill>
                          <a:effectLst/>
                          <a:latin typeface="Calibri" panose="020F0502020204030204" pitchFamily="34" charset="0"/>
                          <a:cs typeface="Calibri" panose="020F0502020204030204" pitchFamily="34" charset="0"/>
                        </a:rPr>
                        <a:t>Glyn McGovern</a:t>
                      </a:r>
                      <a:endParaRPr lang="en-GB" sz="2800" i="0" u="none" strike="noStrike" dirty="0">
                        <a:solidFill>
                          <a:schemeClr val="tx1"/>
                        </a:solidFill>
                        <a:effectLst/>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506621676"/>
                  </a:ext>
                </a:extLst>
              </a:tr>
              <a:tr h="463888">
                <a:tc>
                  <a:txBody>
                    <a:bodyPr/>
                    <a:lstStyle/>
                    <a:p>
                      <a:pPr algn="ctr"/>
                      <a:r>
                        <a:rPr lang="en-GB" sz="2800" dirty="0">
                          <a:solidFill>
                            <a:schemeClr val="tx1"/>
                          </a:solidFill>
                          <a:latin typeface="Calibri" panose="020F0502020204030204" pitchFamily="34" charset="0"/>
                          <a:cs typeface="Calibri" panose="020F0502020204030204" pitchFamily="34" charset="0"/>
                        </a:rPr>
                        <a:t>D5</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Glyn McGovern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713430665"/>
                  </a:ext>
                </a:extLst>
              </a:tr>
              <a:tr h="0">
                <a:tc>
                  <a:txBody>
                    <a:bodyPr/>
                    <a:lstStyle/>
                    <a:p>
                      <a:pPr algn="ctr"/>
                      <a:r>
                        <a:rPr lang="en-GB" sz="2800" dirty="0">
                          <a:solidFill>
                            <a:schemeClr val="tx1"/>
                          </a:solidFill>
                          <a:latin typeface="Calibri" panose="020F0502020204030204" pitchFamily="34" charset="0"/>
                          <a:cs typeface="Calibri" panose="020F0502020204030204" pitchFamily="34" charset="0"/>
                        </a:rPr>
                        <a:t>D6</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Steve Jackson (Rockets)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4176521637"/>
                  </a:ext>
                </a:extLst>
              </a:tr>
              <a:tr h="463888">
                <a:tc>
                  <a:txBody>
                    <a:bodyPr/>
                    <a:lstStyle/>
                    <a:p>
                      <a:pPr algn="ctr"/>
                      <a:r>
                        <a:rPr lang="en-GB" sz="2800" dirty="0">
                          <a:solidFill>
                            <a:schemeClr val="tx1"/>
                          </a:solidFill>
                          <a:latin typeface="Calibri" panose="020F0502020204030204" pitchFamily="34" charset="0"/>
                          <a:cs typeface="Calibri" panose="020F0502020204030204" pitchFamily="34" charset="0"/>
                        </a:rPr>
                        <a:t>D7</a:t>
                      </a:r>
                      <a:endParaRPr lang="en-US" sz="2800" dirty="0">
                        <a:solidFill>
                          <a:schemeClr val="tx1"/>
                        </a:solidFill>
                        <a:latin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Simon Kaines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anchor="ctr"/>
                </a:tc>
                <a:extLst>
                  <a:ext uri="{0D108BD9-81ED-4DB2-BD59-A6C34878D82A}">
                    <a16:rowId xmlns:a16="http://schemas.microsoft.com/office/drawing/2014/main" val="1279827534"/>
                  </a:ext>
                </a:extLst>
              </a:tr>
            </a:tbl>
          </a:graphicData>
        </a:graphic>
      </p:graphicFrame>
    </p:spTree>
    <p:extLst>
      <p:ext uri="{BB962C8B-B14F-4D97-AF65-F5344CB8AC3E}">
        <p14:creationId xmlns:p14="http://schemas.microsoft.com/office/powerpoint/2010/main" val="575485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52152-FBC3-9C6D-25CA-685796FAD816}"/>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75EE602B-436A-C6C5-E650-86F87E9CC4FF}"/>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3B4DA32B-F71B-9953-EE4D-7DB5B7D032D1}"/>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D4ABE0D3-CFB6-5B1C-4096-4DBD1D0E77A1}"/>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22B9735B-2643-E98D-1118-F48D0097EC44}"/>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BDA973C5-213E-46C0-2DA1-232D202C797E}"/>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C52DF248-2219-E2EA-3298-171443F7AC43}"/>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 2026-27 DIVISIONAL ADMINISTRATORS</a:t>
            </a:r>
          </a:p>
        </p:txBody>
      </p:sp>
      <p:sp>
        <p:nvSpPr>
          <p:cNvPr id="3" name="TextBox 2">
            <a:extLst>
              <a:ext uri="{FF2B5EF4-FFF2-40B4-BE49-F238E27FC236}">
                <a16:creationId xmlns:a16="http://schemas.microsoft.com/office/drawing/2014/main" id="{0016193F-F0FD-CDD6-4F05-542DED395EFA}"/>
              </a:ext>
            </a:extLst>
          </p:cNvPr>
          <p:cNvSpPr txBox="1"/>
          <p:nvPr/>
        </p:nvSpPr>
        <p:spPr>
          <a:xfrm>
            <a:off x="521110" y="1111045"/>
            <a:ext cx="10323871" cy="4401205"/>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By the end of the 2025-26 season, Ian Gould was…</a:t>
            </a:r>
          </a:p>
          <a:p>
            <a:pPr lvl="1"/>
            <a:r>
              <a:rPr lang="en-US" sz="2800" dirty="0">
                <a:latin typeface="Calibri" panose="020F0502020204030204" pitchFamily="34" charset="0"/>
                <a:cs typeface="Calibri" panose="020F0502020204030204" pitchFamily="34" charset="0"/>
              </a:rPr>
              <a:t>League Secretary				Trophy Secretary</a:t>
            </a:r>
          </a:p>
          <a:p>
            <a:pPr lvl="1"/>
            <a:r>
              <a:rPr lang="en-US" sz="2800" dirty="0">
                <a:latin typeface="Calibri" panose="020F0502020204030204" pitchFamily="34" charset="0"/>
                <a:cs typeface="Calibri" panose="020F0502020204030204" pitchFamily="34" charset="0"/>
              </a:rPr>
              <a:t>Div Admin for the Premier Division		Div Admin for Division 1</a:t>
            </a:r>
          </a:p>
          <a:p>
            <a:pPr lvl="1"/>
            <a:r>
              <a:rPr lang="en-US" sz="2800" dirty="0">
                <a:latin typeface="Calibri" panose="020F0502020204030204" pitchFamily="34" charset="0"/>
                <a:cs typeface="Calibri" panose="020F0502020204030204" pitchFamily="34" charset="0"/>
              </a:rPr>
              <a:t>Div Admin for Division 3			Div Admin for Division 4</a:t>
            </a:r>
          </a:p>
          <a:p>
            <a:pPr lvl="1"/>
            <a:r>
              <a:rPr lang="en-US" sz="2800" dirty="0">
                <a:latin typeface="Calibri" panose="020F0502020204030204" pitchFamily="34" charset="0"/>
                <a:cs typeface="Calibri" panose="020F0502020204030204" pitchFamily="34" charset="0"/>
              </a:rPr>
              <a:t>Div Admin for Division 5</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He was close to resigning towards the end of the season</a:t>
            </a: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For the League to continue to thrive, we need more people to become Divisional Admins (and to complete the season before resigning)</a:t>
            </a:r>
          </a:p>
        </p:txBody>
      </p:sp>
      <p:sp>
        <p:nvSpPr>
          <p:cNvPr id="8" name="TextBox 7">
            <a:extLst>
              <a:ext uri="{FF2B5EF4-FFF2-40B4-BE49-F238E27FC236}">
                <a16:creationId xmlns:a16="http://schemas.microsoft.com/office/drawing/2014/main" id="{187DBEC6-33F8-A05F-7C21-D7DC51B132B1}"/>
              </a:ext>
            </a:extLst>
          </p:cNvPr>
          <p:cNvSpPr txBox="1"/>
          <p:nvPr/>
        </p:nvSpPr>
        <p:spPr>
          <a:xfrm>
            <a:off x="4306529" y="5510756"/>
            <a:ext cx="6390968" cy="523220"/>
          </a:xfrm>
          <a:prstGeom prst="rect">
            <a:avLst/>
          </a:prstGeom>
          <a:noFill/>
        </p:spPr>
        <p:txBody>
          <a:bodyPr wrap="square" rtlCol="0">
            <a:spAutoFit/>
          </a:bodyPr>
          <a:lstStyle/>
          <a:p>
            <a:r>
              <a:rPr lang="en-US" sz="2800" b="1" dirty="0">
                <a:solidFill>
                  <a:srgbClr val="C00000"/>
                </a:solidFill>
                <a:latin typeface="Calibri" panose="020F0502020204030204" pitchFamily="34" charset="0"/>
                <a:cs typeface="Calibri" panose="020F0502020204030204" pitchFamily="34" charset="0"/>
              </a:rPr>
              <a:t>Div Admins do not attend any meetings!!</a:t>
            </a:r>
          </a:p>
        </p:txBody>
      </p:sp>
    </p:spTree>
    <p:extLst>
      <p:ext uri="{BB962C8B-B14F-4D97-AF65-F5344CB8AC3E}">
        <p14:creationId xmlns:p14="http://schemas.microsoft.com/office/powerpoint/2010/main" val="590168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808D0-B8D8-ABF9-4967-FCEA20917FFC}"/>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DCBCCBC5-6D61-BCE4-9DBA-501654A11082}"/>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7199E50C-B044-C90E-2273-7214FE4E755B}"/>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C297C9DD-4A7C-E567-9F26-D806B4E81E13}"/>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F61CDFDC-E4F7-A4B8-371D-BC5D2A55FD5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5FC0C69F-EC67-C4EC-7582-B9C9CFE51A7F}"/>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7250D86C-6C56-84E5-3A50-98E870959E4A}"/>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20980127-DD46-E7C3-0413-A72A36AD6E0C}"/>
              </a:ext>
            </a:extLst>
          </p:cNvPr>
          <p:cNvSpPr txBox="1"/>
          <p:nvPr/>
        </p:nvSpPr>
        <p:spPr>
          <a:xfrm>
            <a:off x="600479"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33602030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57EA4-4C00-3B9B-F45C-32A28C1D9B3C}"/>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1B797430-B1A1-134C-239C-D8EC9AC866E6}"/>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8EFFAE3-8EB6-3FD4-17CE-326376250EF7}"/>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BE4324FB-84F8-2BDF-B7E5-EDCDB5337F8F}"/>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4E77ABC3-CB9A-CDE0-7988-D01748E8627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9A64406A-C007-CFB4-9D0C-CE1EAB72FEF7}"/>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861E2208-86D3-1CC3-56E9-EE9D700D9586}"/>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6. Appointment of auditors/verifiers</a:t>
            </a:r>
          </a:p>
        </p:txBody>
      </p:sp>
      <p:sp>
        <p:nvSpPr>
          <p:cNvPr id="2" name="TextBox 1">
            <a:extLst>
              <a:ext uri="{FF2B5EF4-FFF2-40B4-BE49-F238E27FC236}">
                <a16:creationId xmlns:a16="http://schemas.microsoft.com/office/drawing/2014/main" id="{AF50BC67-DEFE-2929-7E6E-2E5FE3801403}"/>
              </a:ext>
            </a:extLst>
          </p:cNvPr>
          <p:cNvSpPr txBox="1"/>
          <p:nvPr/>
        </p:nvSpPr>
        <p:spPr>
          <a:xfrm>
            <a:off x="522918" y="1814073"/>
            <a:ext cx="9901084" cy="2062103"/>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There is no proactive plan to appoint anyone in this role</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If, however, someone is willing to undertake a role in this area – please let Steve Power know.</a:t>
            </a:r>
          </a:p>
        </p:txBody>
      </p:sp>
    </p:spTree>
    <p:extLst>
      <p:ext uri="{BB962C8B-B14F-4D97-AF65-F5344CB8AC3E}">
        <p14:creationId xmlns:p14="http://schemas.microsoft.com/office/powerpoint/2010/main" val="9735360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57A41-5EF1-355D-A73F-FF02C96E7DCE}"/>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5CF28847-3CFB-4C9A-83C8-6E82F06F0001}"/>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1DEF417F-CB46-AE06-30EE-946FA68D3364}"/>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D52D78E2-C7F6-323D-BB38-984EC9BBA132}"/>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2A9ACCD6-41A4-574A-8466-D6D46E5B1FF0}"/>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6E9D2E5D-FC83-E6E0-37C2-FE2B15D919DB}"/>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54C2AA2F-6F31-827E-BB3C-9DCECD220E8F}"/>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36006C3A-4EDE-3C8F-E2C9-580772CE279D}"/>
              </a:ext>
            </a:extLst>
          </p:cNvPr>
          <p:cNvSpPr txBox="1"/>
          <p:nvPr/>
        </p:nvSpPr>
        <p:spPr>
          <a:xfrm>
            <a:off x="600479"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421442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F5736-24AD-58A8-DFDF-2FBC792C49F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9A1B1FE3-E435-C7C0-EFE3-F049CC602D37}"/>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98281C4-7A2D-6C7A-D6EC-F28E8F33D02E}"/>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08D7836A-C3A6-7E2E-AE21-5FD4410DE72B}"/>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156B4AF5-4DE6-1216-84BF-E63C04CE1883}"/>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C7C57EBB-044B-CDBE-8068-A597DF703995}"/>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BA55D20E-F128-5627-2B84-9B995643D9E0}"/>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(1)</a:t>
            </a:r>
          </a:p>
        </p:txBody>
      </p:sp>
      <p:sp>
        <p:nvSpPr>
          <p:cNvPr id="2" name="TextBox 1">
            <a:extLst>
              <a:ext uri="{FF2B5EF4-FFF2-40B4-BE49-F238E27FC236}">
                <a16:creationId xmlns:a16="http://schemas.microsoft.com/office/drawing/2014/main" id="{7A6A0EF5-5D2F-1F5A-371D-0AA35900C5E4}"/>
              </a:ext>
            </a:extLst>
          </p:cNvPr>
          <p:cNvSpPr txBox="1"/>
          <p:nvPr/>
        </p:nvSpPr>
        <p:spPr>
          <a:xfrm>
            <a:off x="453907" y="1246685"/>
            <a:ext cx="9901084" cy="2554545"/>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There are some minor changes to the Standard Code of Rules (in the introduction plus sections 2.H  4.A  6.N  18.B  18.F2  18.G4  18.M  18.Q  20.F  and 20.I</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There are a few other changes that need mentioning…</a:t>
            </a:r>
          </a:p>
        </p:txBody>
      </p:sp>
    </p:spTree>
    <p:extLst>
      <p:ext uri="{BB962C8B-B14F-4D97-AF65-F5344CB8AC3E}">
        <p14:creationId xmlns:p14="http://schemas.microsoft.com/office/powerpoint/2010/main" val="1757890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31D01-8EAC-F1C5-94EA-88D92A85DBAD}"/>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91C5A37A-FE4B-0698-0716-757094F4FE50}"/>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0A7375FD-DCA3-DB38-4ADB-F8B78356126E}"/>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89E7CFE5-6238-AED3-E7B5-355F543D78F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D62A51A2-CF25-A83D-28F3-25E0F57859CB}"/>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E1C1EA41-3EE4-821E-3C6F-1B67165F418E}"/>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2F4FA9EF-8662-3330-1F65-275E207403A6}"/>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(2)</a:t>
            </a:r>
          </a:p>
        </p:txBody>
      </p:sp>
      <p:sp>
        <p:nvSpPr>
          <p:cNvPr id="2" name="TextBox 1">
            <a:extLst>
              <a:ext uri="{FF2B5EF4-FFF2-40B4-BE49-F238E27FC236}">
                <a16:creationId xmlns:a16="http://schemas.microsoft.com/office/drawing/2014/main" id="{D88A842C-D7E7-5DFB-973C-FB60A7FDA802}"/>
              </a:ext>
            </a:extLst>
          </p:cNvPr>
          <p:cNvSpPr txBox="1"/>
          <p:nvPr/>
        </p:nvSpPr>
        <p:spPr>
          <a:xfrm>
            <a:off x="453907" y="1246685"/>
            <a:ext cx="9901084" cy="2062103"/>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SECTION 4 (ENTRY FEE, SUBSCRIPTION, DEPOSIT</a:t>
            </a:r>
          </a:p>
          <a:p>
            <a:r>
              <a:rPr lang="en-US" sz="2400" dirty="0">
                <a:solidFill>
                  <a:schemeClr val="tx2">
                    <a:lumMod val="75000"/>
                    <a:lumOff val="25000"/>
                  </a:schemeClr>
                </a:solidFill>
                <a:latin typeface="Calibri" panose="020F0502020204030204" pitchFamily="34" charset="0"/>
                <a:cs typeface="Calibri" panose="020F0502020204030204" pitchFamily="34" charset="0"/>
              </a:rPr>
              <a:t>4.B The annual subscription shall be payable, in accordance with the Fees Tariff for each </a:t>
            </a:r>
            <a:r>
              <a:rPr lang="en-US" sz="2400" b="1" dirty="0">
                <a:solidFill>
                  <a:schemeClr val="tx2">
                    <a:lumMod val="75000"/>
                    <a:lumOff val="25000"/>
                  </a:schemeClr>
                </a:solidFill>
                <a:latin typeface="Calibri" panose="020F0502020204030204" pitchFamily="34" charset="0"/>
                <a:cs typeface="Calibri" panose="020F0502020204030204" pitchFamily="34" charset="0"/>
              </a:rPr>
              <a:t>TEAM</a:t>
            </a:r>
            <a:r>
              <a:rPr lang="en-US" sz="2400" dirty="0">
                <a:solidFill>
                  <a:schemeClr val="tx2">
                    <a:lumMod val="75000"/>
                    <a:lumOff val="25000"/>
                  </a:schemeClr>
                </a:solidFill>
                <a:latin typeface="Calibri" panose="020F0502020204030204" pitchFamily="34" charset="0"/>
                <a:cs typeface="Calibri" panose="020F0502020204030204" pitchFamily="34" charset="0"/>
              </a:rPr>
              <a:t> It shall be payable by a date set by the Management Committee.</a:t>
            </a:r>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	</a:t>
            </a:r>
            <a:r>
              <a:rPr lang="en-US" sz="3200" dirty="0">
                <a:solidFill>
                  <a:srgbClr val="FF0000"/>
                </a:solidFill>
                <a:latin typeface="Calibri" panose="020F0502020204030204" pitchFamily="34" charset="0"/>
                <a:cs typeface="Calibri" panose="020F0502020204030204" pitchFamily="34" charset="0"/>
              </a:rPr>
              <a:t>This brings the rules into line with what we do</a:t>
            </a:r>
            <a:endParaRPr lang="en-US" sz="3200"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20917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7CCFD-A391-B9EC-B651-9135D3F4B005}"/>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73A8F8CF-2C93-46B7-5F72-D2B6F99F2D8E}"/>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D80589E3-578C-4147-B0BC-2BEBE747D557}"/>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A68E26E6-C8A2-5AA1-2456-C2869ACD1F8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EA9599-DC07-1052-4122-49E7DC2DEBFE}"/>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4A4D6724-ACCA-54A6-DE9A-831EF8E67B27}"/>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8E066C13-1A60-4D83-2343-9895F73412DA}"/>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(3)</a:t>
            </a:r>
          </a:p>
        </p:txBody>
      </p:sp>
      <p:sp>
        <p:nvSpPr>
          <p:cNvPr id="2" name="TextBox 1">
            <a:extLst>
              <a:ext uri="{FF2B5EF4-FFF2-40B4-BE49-F238E27FC236}">
                <a16:creationId xmlns:a16="http://schemas.microsoft.com/office/drawing/2014/main" id="{2644BBD5-AF99-DB9A-CD8A-3288B14F3E26}"/>
              </a:ext>
            </a:extLst>
          </p:cNvPr>
          <p:cNvSpPr txBox="1"/>
          <p:nvPr/>
        </p:nvSpPr>
        <p:spPr>
          <a:xfrm>
            <a:off x="453907" y="1246685"/>
            <a:ext cx="9901084" cy="4893647"/>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SECTION 8 (ANNUAL GENERAL MEETING)</a:t>
            </a:r>
          </a:p>
          <a:p>
            <a:r>
              <a:rPr lang="en-US" sz="2400" dirty="0">
                <a:solidFill>
                  <a:schemeClr val="tx2">
                    <a:lumMod val="75000"/>
                    <a:lumOff val="25000"/>
                  </a:schemeClr>
                </a:solidFill>
                <a:latin typeface="Calibri" panose="020F0502020204030204" pitchFamily="34" charset="0"/>
                <a:cs typeface="Calibri" panose="020F0502020204030204" pitchFamily="34" charset="0"/>
              </a:rPr>
              <a:t>Clubs currently in membership of the Competition shall be entitled to vote on items 1 to 3 above.</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Those clubs set to be accepted as Clubs in accordance with item 3 above shall be entitled to attend the AGM, but cannot vote on items 1-3 above.</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All Clubs (i.e. those Clubs currently in membership of the Competition and those accepted as Clubs in accordance with item 3) shall be entitled to vote on items 4 to 10 above.</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pPr algn="ctr"/>
            <a:r>
              <a:rPr lang="en-GB" sz="2400" b="1" dirty="0">
                <a:solidFill>
                  <a:srgbClr val="FF0000"/>
                </a:solidFill>
                <a:latin typeface="Calibri" panose="020F0502020204030204" pitchFamily="34" charset="0"/>
                <a:cs typeface="Calibri" panose="020F0502020204030204" pitchFamily="34" charset="0"/>
              </a:rPr>
              <a:t>The format of the AGM is now more rigidly laid out – the wording for</a:t>
            </a:r>
          </a:p>
          <a:p>
            <a:pPr algn="ctr"/>
            <a:r>
              <a:rPr lang="en-GB" sz="2400" b="1" dirty="0">
                <a:solidFill>
                  <a:srgbClr val="FF0000"/>
                </a:solidFill>
                <a:latin typeface="Calibri" panose="020F0502020204030204" pitchFamily="34" charset="0"/>
                <a:cs typeface="Calibri" panose="020F0502020204030204" pitchFamily="34" charset="0"/>
              </a:rPr>
              <a:t>new Clubs is “relevant”</a:t>
            </a:r>
            <a:endParaRPr lang="en-US"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3867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F23E0-47D8-9504-F9E6-AE19BA081DF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25BC1EA6-84A7-F4C2-C3EA-0C2B12242816}"/>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18E3D49B-5235-7FC8-F9BD-F068E2DD848A}"/>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E56769C4-478D-4CB1-E17C-91A58AB7F420}"/>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7110EEE1-82A3-023E-D35D-4C8BBA2F8394}"/>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5767E266-C5B7-A062-F2E5-8A3BF2EDA390}"/>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EBC6C7CA-B262-2D05-181E-6F50C1B20493}"/>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(4)</a:t>
            </a:r>
          </a:p>
        </p:txBody>
      </p:sp>
      <p:sp>
        <p:nvSpPr>
          <p:cNvPr id="2" name="TextBox 1">
            <a:extLst>
              <a:ext uri="{FF2B5EF4-FFF2-40B4-BE49-F238E27FC236}">
                <a16:creationId xmlns:a16="http://schemas.microsoft.com/office/drawing/2014/main" id="{0CE6A7BD-1BB1-B401-FB24-2FAB9202B478}"/>
              </a:ext>
            </a:extLst>
          </p:cNvPr>
          <p:cNvSpPr txBox="1"/>
          <p:nvPr/>
        </p:nvSpPr>
        <p:spPr>
          <a:xfrm>
            <a:off x="453907" y="1246685"/>
            <a:ext cx="9901084" cy="4524315"/>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SECTION 10 (AGREEMENT TO RULES OF THE COMPETITION)</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10.A Membership of the Competition shall constitute an agreement between the Competition and a Club to be bound by and comply with these Rules (including any decision of the Management Committee made pursuant to these Rules</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10.B Any change of Chair, Secretary or Directors of the Club must be notified to the parent County Football Association to which the Club is sanctioned and to the Secretary of this Competition. Failure to comply with this Rule will result in a fine in accordance with the Fines </a:t>
            </a:r>
          </a:p>
          <a:p>
            <a:r>
              <a:rPr lang="en-US" sz="2400" dirty="0">
                <a:solidFill>
                  <a:schemeClr val="tx2">
                    <a:lumMod val="75000"/>
                    <a:lumOff val="25000"/>
                  </a:schemeClr>
                </a:solidFill>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FOR INFORMATION – NO LONGER A FORM TO FILL IN</a:t>
            </a:r>
            <a:endParaRPr lang="en-US" sz="2400" b="1"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1085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A219E-7DE5-93DF-E954-F3F2C4C7FD89}"/>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F047A77A-CB28-ACA2-15B0-CC550C8355B1}"/>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A5664CF9-F257-74A5-187A-1E9D6D6D7835}"/>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80FEA342-4E05-95D9-8859-226175ED88ED}"/>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93E53337-F757-4268-1D37-D075481DFAB9}"/>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21B31AC5-7675-1723-52AF-D23A1B8C9B1E}"/>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E5B82DE0-EC11-64C0-8499-46A49F64426C}"/>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(5)</a:t>
            </a:r>
          </a:p>
        </p:txBody>
      </p:sp>
      <p:sp>
        <p:nvSpPr>
          <p:cNvPr id="2" name="TextBox 1">
            <a:extLst>
              <a:ext uri="{FF2B5EF4-FFF2-40B4-BE49-F238E27FC236}">
                <a16:creationId xmlns:a16="http://schemas.microsoft.com/office/drawing/2014/main" id="{DF0F1311-E3CA-5983-8886-09F62D6997F4}"/>
              </a:ext>
            </a:extLst>
          </p:cNvPr>
          <p:cNvSpPr txBox="1"/>
          <p:nvPr/>
        </p:nvSpPr>
        <p:spPr>
          <a:xfrm>
            <a:off x="453907" y="1246685"/>
            <a:ext cx="9901084" cy="4893647"/>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SECTION 10 (AGREEMENT TO RULES OF THE COMPETITION)</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10.A Membership of the Competition shall constitute an agreement between the Competition and a Club to be bound by and comply with these Rules (including any decision of the Management Committee made pursuant to these Rules</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10.B Any change of Chair, Secretary or Directors of the Club must be notified to the parent County Football Association to which the Club is sanctioned and to the Secretary of this Competition. Failure to comply with this Rule will result in a fine in accordance with the Fines </a:t>
            </a:r>
          </a:p>
          <a:p>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FOR INFORMATION – NO LONGER A FORM TO FILL IN</a:t>
            </a:r>
            <a:endParaRPr lang="en-US" sz="2400" b="1"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9186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20C3A-18C7-DC69-552D-44041F7D39E7}"/>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4578FB03-0277-6538-68F9-EBF46A14C6D1}"/>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F3095946-7C9B-CFB6-7B0A-90C3DA4E4E77}"/>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4E9E561D-40CE-060D-59FA-996C489B5AF5}"/>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9EA87EFB-037D-CBCB-D349-6E05E2D753FB}"/>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ECEF6B57-6977-BBF8-5384-8B94D90824D4}"/>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8EF9203C-02CB-7C64-88E6-DE5F893CE696}"/>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(6)</a:t>
            </a:r>
          </a:p>
        </p:txBody>
      </p:sp>
      <p:sp>
        <p:nvSpPr>
          <p:cNvPr id="2" name="TextBox 1">
            <a:extLst>
              <a:ext uri="{FF2B5EF4-FFF2-40B4-BE49-F238E27FC236}">
                <a16:creationId xmlns:a16="http://schemas.microsoft.com/office/drawing/2014/main" id="{07C931A2-2305-4D2F-F697-5689AA1CAE03}"/>
              </a:ext>
            </a:extLst>
          </p:cNvPr>
          <p:cNvSpPr txBox="1"/>
          <p:nvPr/>
        </p:nvSpPr>
        <p:spPr>
          <a:xfrm>
            <a:off x="453907" y="1246685"/>
            <a:ext cx="9901084" cy="4524315"/>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SECTION 18 (QUALIFICATION OF PLAYERS)</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rgbClr val="0070C0"/>
                </a:solidFill>
                <a:latin typeface="Calibri" panose="020F0502020204030204" pitchFamily="34" charset="0"/>
                <a:cs typeface="Calibri" panose="020F0502020204030204" pitchFamily="34" charset="0"/>
              </a:rPr>
              <a:t>A Player may not be registered for a Club nor transferred to another Club in the Competition after </a:t>
            </a:r>
            <a:r>
              <a:rPr lang="en-US" sz="2400" b="1" dirty="0">
                <a:solidFill>
                  <a:srgbClr val="0070C0"/>
                </a:solidFill>
                <a:latin typeface="Calibri" panose="020F0502020204030204" pitchFamily="34" charset="0"/>
                <a:cs typeface="Calibri" panose="020F0502020204030204" pitchFamily="34" charset="0"/>
              </a:rPr>
              <a:t>31</a:t>
            </a:r>
            <a:r>
              <a:rPr lang="en-US" sz="2400" b="1" baseline="30000" dirty="0">
                <a:solidFill>
                  <a:srgbClr val="0070C0"/>
                </a:solidFill>
                <a:latin typeface="Calibri" panose="020F0502020204030204" pitchFamily="34" charset="0"/>
                <a:cs typeface="Calibri" panose="020F0502020204030204" pitchFamily="34" charset="0"/>
              </a:rPr>
              <a:t>st</a:t>
            </a:r>
            <a:r>
              <a:rPr lang="en-US" sz="2400" b="1" dirty="0">
                <a:solidFill>
                  <a:srgbClr val="0070C0"/>
                </a:solidFill>
                <a:latin typeface="Calibri" panose="020F0502020204030204" pitchFamily="34" charset="0"/>
                <a:cs typeface="Calibri" panose="020F0502020204030204" pitchFamily="34" charset="0"/>
              </a:rPr>
              <a:t> March </a:t>
            </a:r>
            <a:r>
              <a:rPr lang="en-US" sz="2400" dirty="0">
                <a:solidFill>
                  <a:srgbClr val="0070C0"/>
                </a:solidFill>
                <a:latin typeface="Calibri" panose="020F0502020204030204" pitchFamily="34" charset="0"/>
                <a:cs typeface="Calibri" panose="020F0502020204030204" pitchFamily="34" charset="0"/>
              </a:rPr>
              <a:t>except by special permission of the Management Committee</a:t>
            </a:r>
            <a:r>
              <a:rPr lang="en-GB" sz="2400" dirty="0">
                <a:solidFill>
                  <a:srgbClr val="0070C0"/>
                </a:solidFill>
                <a:latin typeface="Calibri" panose="020F0502020204030204" pitchFamily="34" charset="0"/>
                <a:cs typeface="Calibri" panose="020F0502020204030204" pitchFamily="34" charset="0"/>
              </a:rPr>
              <a:t> </a:t>
            </a:r>
          </a:p>
          <a:p>
            <a:r>
              <a:rPr lang="en-US" sz="2400" dirty="0">
                <a:solidFill>
                  <a:schemeClr val="tx2">
                    <a:lumMod val="75000"/>
                    <a:lumOff val="25000"/>
                  </a:schemeClr>
                </a:solidFill>
                <a:latin typeface="Calibri" panose="020F0502020204030204" pitchFamily="34" charset="0"/>
                <a:cs typeface="Calibri" panose="020F0502020204030204" pitchFamily="34" charset="0"/>
              </a:rPr>
              <a:t>			</a:t>
            </a:r>
          </a:p>
          <a:p>
            <a:pPr algn="ctr"/>
            <a:r>
              <a:rPr lang="en-US" sz="2400" b="1" dirty="0">
                <a:solidFill>
                  <a:srgbClr val="FF0000"/>
                </a:solidFill>
                <a:latin typeface="Calibri" panose="020F0502020204030204" pitchFamily="34" charset="0"/>
                <a:cs typeface="Calibri" panose="020F0502020204030204" pitchFamily="34" charset="0"/>
              </a:rPr>
              <a:t>FOR INFORMATION – Sheila will only approve Player Registration requests (including transfers) between April 1</a:t>
            </a:r>
            <a:r>
              <a:rPr lang="en-US" sz="2400" b="1" baseline="30000" dirty="0">
                <a:solidFill>
                  <a:srgbClr val="FF0000"/>
                </a:solidFill>
                <a:latin typeface="Calibri" panose="020F0502020204030204" pitchFamily="34" charset="0"/>
                <a:cs typeface="Calibri" panose="020F0502020204030204" pitchFamily="34" charset="0"/>
              </a:rPr>
              <a:t>st</a:t>
            </a:r>
            <a:r>
              <a:rPr lang="en-US" sz="2400" b="1" dirty="0">
                <a:solidFill>
                  <a:srgbClr val="FF0000"/>
                </a:solidFill>
                <a:latin typeface="Calibri" panose="020F0502020204030204" pitchFamily="34" charset="0"/>
                <a:cs typeface="Calibri" panose="020F0502020204030204" pitchFamily="34" charset="0"/>
              </a:rPr>
              <a:t> and May 31</a:t>
            </a:r>
            <a:r>
              <a:rPr lang="en-US" sz="2400" b="1" baseline="30000" dirty="0">
                <a:solidFill>
                  <a:srgbClr val="FF0000"/>
                </a:solidFill>
                <a:latin typeface="Calibri" panose="020F0502020204030204" pitchFamily="34" charset="0"/>
                <a:cs typeface="Calibri" panose="020F0502020204030204" pitchFamily="34" charset="0"/>
              </a:rPr>
              <a:t>st</a:t>
            </a:r>
            <a:r>
              <a:rPr lang="en-US" sz="2400" b="1" dirty="0">
                <a:solidFill>
                  <a:srgbClr val="FF0000"/>
                </a:solidFill>
                <a:latin typeface="Calibri" panose="020F0502020204030204" pitchFamily="34" charset="0"/>
                <a:cs typeface="Calibri" panose="020F0502020204030204" pitchFamily="34" charset="0"/>
              </a:rPr>
              <a:t> if…</a:t>
            </a:r>
          </a:p>
          <a:p>
            <a:pPr algn="ctr"/>
            <a:endParaRPr lang="en-US" sz="2400" b="1" dirty="0">
              <a:solidFill>
                <a:srgbClr val="FF0000"/>
              </a:solidFill>
              <a:latin typeface="Calibri" panose="020F0502020204030204" pitchFamily="34" charset="0"/>
              <a:cs typeface="Calibri" panose="020F0502020204030204" pitchFamily="34" charset="0"/>
            </a:endParaRPr>
          </a:p>
          <a:p>
            <a:pPr marL="1371600" lvl="2" indent="-457200">
              <a:buAutoNum type="alphaUcPeriod"/>
            </a:pPr>
            <a:r>
              <a:rPr lang="en-US" sz="2400" b="1" dirty="0">
                <a:solidFill>
                  <a:srgbClr val="FF0000"/>
                </a:solidFill>
                <a:latin typeface="Calibri" panose="020F0502020204030204" pitchFamily="34" charset="0"/>
                <a:cs typeface="Calibri" panose="020F0502020204030204" pitchFamily="34" charset="0"/>
              </a:rPr>
              <a:t>A new player has just reached the age of 35</a:t>
            </a:r>
          </a:p>
          <a:p>
            <a:pPr marL="1371600" lvl="2" indent="-457200">
              <a:buAutoNum type="alphaUcPeriod"/>
            </a:pPr>
            <a:r>
              <a:rPr lang="en-US" sz="2400" b="1" dirty="0">
                <a:solidFill>
                  <a:srgbClr val="FF0000"/>
                </a:solidFill>
                <a:latin typeface="Calibri" panose="020F0502020204030204" pitchFamily="34" charset="0"/>
                <a:cs typeface="Calibri" panose="020F0502020204030204" pitchFamily="34" charset="0"/>
              </a:rPr>
              <a:t>The player being registered is a Goalkeeper (through injury)</a:t>
            </a:r>
          </a:p>
          <a:p>
            <a:pPr marL="1371600" lvl="2" indent="-457200">
              <a:buAutoNum type="alphaUcPeriod"/>
            </a:pPr>
            <a:r>
              <a:rPr lang="en-US" sz="2400" b="1" dirty="0">
                <a:solidFill>
                  <a:srgbClr val="FF0000"/>
                </a:solidFill>
                <a:latin typeface="Calibri" panose="020F0502020204030204" pitchFamily="34" charset="0"/>
                <a:cs typeface="Calibri" panose="020F0502020204030204" pitchFamily="34" charset="0"/>
              </a:rPr>
              <a:t>If instructed to do so by Ian Gould</a:t>
            </a:r>
            <a:endParaRPr lang="en-US" sz="2400" b="1"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4086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28AAD-D694-E13E-95B0-4AA4E5E91AB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2428C8C4-2554-EE1A-65A9-EDC95EE09F93}"/>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40FB1EAB-0024-FAF8-D516-A738C9DF951D}"/>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353C7D66-BB17-91AE-BF8C-D2BD80057097}"/>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FFFC3066-3E51-5C58-371B-E7DF54BCC3CB}"/>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1FFF2121-5BC5-D50F-BD93-DE91D637EDE3}"/>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rPr>
              <a:t>CHESHIRE VETERANS  FOOTBALL LEAGUE</a:t>
            </a:r>
          </a:p>
        </p:txBody>
      </p:sp>
      <p:sp>
        <p:nvSpPr>
          <p:cNvPr id="13" name="TextBox 12">
            <a:extLst>
              <a:ext uri="{FF2B5EF4-FFF2-40B4-BE49-F238E27FC236}">
                <a16:creationId xmlns:a16="http://schemas.microsoft.com/office/drawing/2014/main" id="{36A679D8-F882-F652-A690-82E7A1D684D9}"/>
              </a:ext>
            </a:extLst>
          </p:cNvPr>
          <p:cNvSpPr txBox="1"/>
          <p:nvPr/>
        </p:nvSpPr>
        <p:spPr>
          <a:xfrm>
            <a:off x="388522" y="288184"/>
            <a:ext cx="9825487" cy="830997"/>
          </a:xfrm>
          <a:prstGeom prst="rect">
            <a:avLst/>
          </a:prstGeom>
          <a:noFill/>
        </p:spPr>
        <p:txBody>
          <a:bodyPr wrap="square">
            <a:spAutoFit/>
          </a:bodyPr>
          <a:lstStyle/>
          <a:p>
            <a:r>
              <a:rPr lang="en-US" sz="4800" dirty="0">
                <a:solidFill>
                  <a:schemeClr val="tx2">
                    <a:lumMod val="75000"/>
                    <a:lumOff val="25000"/>
                  </a:schemeClr>
                </a:solidFill>
                <a:latin typeface="Calibri" panose="020F0502020204030204" pitchFamily="34" charset="0"/>
                <a:cs typeface="Calibri" panose="020F0502020204030204" pitchFamily="34" charset="0"/>
              </a:rPr>
              <a:t>Rule Changes (7)</a:t>
            </a:r>
          </a:p>
        </p:txBody>
      </p:sp>
      <p:sp>
        <p:nvSpPr>
          <p:cNvPr id="2" name="TextBox 1">
            <a:extLst>
              <a:ext uri="{FF2B5EF4-FFF2-40B4-BE49-F238E27FC236}">
                <a16:creationId xmlns:a16="http://schemas.microsoft.com/office/drawing/2014/main" id="{C84CB00B-EEDC-D7E4-652B-C0C31D30CC88}"/>
              </a:ext>
            </a:extLst>
          </p:cNvPr>
          <p:cNvSpPr txBox="1"/>
          <p:nvPr/>
        </p:nvSpPr>
        <p:spPr>
          <a:xfrm>
            <a:off x="453906" y="1246685"/>
            <a:ext cx="10027187" cy="4278094"/>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SECTION 23 (MATCH OFFICIALS)</a:t>
            </a:r>
            <a:r>
              <a:rPr lang="en-GB" sz="2400" dirty="0">
                <a:solidFill>
                  <a:schemeClr val="tx2">
                    <a:lumMod val="75000"/>
                    <a:lumOff val="25000"/>
                  </a:schemeClr>
                </a:solidFill>
                <a:latin typeface="Calibri" panose="020F0502020204030204" pitchFamily="34" charset="0"/>
                <a:cs typeface="Calibri" panose="020F0502020204030204" pitchFamily="34" charset="0"/>
              </a:rPr>
              <a: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US" dirty="0">
                <a:solidFill>
                  <a:srgbClr val="0070C0"/>
                </a:solidFill>
              </a:rPr>
              <a:t>OUR RULE CURRENTLY SAYS</a:t>
            </a:r>
          </a:p>
          <a:p>
            <a:r>
              <a:rPr lang="en-US" dirty="0"/>
              <a:t>Match Officials will be paid their fees </a:t>
            </a:r>
            <a:r>
              <a:rPr lang="en-US" b="1" dirty="0"/>
              <a:t>SHARED EQUALLY BY THE HOME AND THE AWAY CLUB</a:t>
            </a:r>
            <a:r>
              <a:rPr lang="en-US" dirty="0"/>
              <a:t> before the Competition Match. Failure to comply with this Rule will result in a fine in accordance with the Fines Tariff.</a:t>
            </a:r>
            <a:r>
              <a:rPr lang="en-GB" dirty="0"/>
              <a:t> </a:t>
            </a:r>
          </a:p>
          <a:p>
            <a:endParaRPr lang="en-GB" sz="2400" b="1" dirty="0">
              <a:solidFill>
                <a:schemeClr val="tx2">
                  <a:lumMod val="75000"/>
                  <a:lumOff val="25000"/>
                </a:schemeClr>
              </a:solidFill>
              <a:latin typeface="Calibri" panose="020F0502020204030204" pitchFamily="34" charset="0"/>
              <a:cs typeface="Calibri" panose="020F0502020204030204" pitchFamily="34" charset="0"/>
            </a:endParaRPr>
          </a:p>
          <a:p>
            <a:r>
              <a:rPr lang="en-GB" sz="2000" dirty="0">
                <a:solidFill>
                  <a:schemeClr val="tx2">
                    <a:lumMod val="75000"/>
                    <a:lumOff val="25000"/>
                  </a:schemeClr>
                </a:solidFill>
                <a:latin typeface="Calibri" panose="020F0502020204030204" pitchFamily="34" charset="0"/>
                <a:cs typeface="Calibri" panose="020F0502020204030204" pitchFamily="34" charset="0"/>
              </a:rPr>
              <a:t>SCOR SAYS</a:t>
            </a:r>
          </a:p>
          <a:p>
            <a:r>
              <a:rPr lang="en-US" sz="2000" dirty="0">
                <a:solidFill>
                  <a:srgbClr val="0070C0"/>
                </a:solidFill>
                <a:latin typeface="Calibri" panose="020F0502020204030204" pitchFamily="34" charset="0"/>
                <a:cs typeface="Calibri" panose="020F0502020204030204" pitchFamily="34" charset="0"/>
              </a:rPr>
              <a:t>Match Officials will be paid their fees and/or expenses by the home Club </a:t>
            </a:r>
            <a:r>
              <a:rPr lang="en-US" sz="2000" i="1" dirty="0">
                <a:solidFill>
                  <a:srgbClr val="0070C0"/>
                </a:solidFill>
                <a:latin typeface="Calibri" panose="020F0502020204030204" pitchFamily="34" charset="0"/>
                <a:cs typeface="Calibri" panose="020F0502020204030204" pitchFamily="34" charset="0"/>
              </a:rPr>
              <a:t>before/immediately </a:t>
            </a:r>
            <a:r>
              <a:rPr lang="en-US" sz="2000" dirty="0">
                <a:solidFill>
                  <a:srgbClr val="0070C0"/>
                </a:solidFill>
                <a:latin typeface="Calibri" panose="020F0502020204030204" pitchFamily="34" charset="0"/>
                <a:cs typeface="Calibri" panose="020F0502020204030204" pitchFamily="34" charset="0"/>
              </a:rPr>
              <a:t>after the Competition Match. Failure to comply with this Rule will result in a fine in accordance with the Fines Tariff.</a:t>
            </a:r>
          </a:p>
          <a:p>
            <a:endParaRPr lang="en-US" sz="2000" dirty="0">
              <a:solidFill>
                <a:srgbClr val="0070C0"/>
              </a:solidFill>
              <a:latin typeface="Calibri" panose="020F0502020204030204" pitchFamily="34" charset="0"/>
              <a:cs typeface="Calibri" panose="020F0502020204030204" pitchFamily="34" charset="0"/>
            </a:endParaRPr>
          </a:p>
          <a:p>
            <a:pPr algn="ctr"/>
            <a:r>
              <a:rPr lang="en-US" sz="2800" b="1" dirty="0">
                <a:solidFill>
                  <a:srgbClr val="00B050"/>
                </a:solidFill>
                <a:latin typeface="Calibri" panose="020F0502020204030204" pitchFamily="34" charset="0"/>
                <a:cs typeface="Calibri" panose="020F0502020204030204" pitchFamily="34" charset="0"/>
              </a:rPr>
              <a:t>PROPOSAL IS TO ADOPT THE SCOR RULE</a:t>
            </a:r>
          </a:p>
        </p:txBody>
      </p:sp>
    </p:spTree>
    <p:extLst>
      <p:ext uri="{BB962C8B-B14F-4D97-AF65-F5344CB8AC3E}">
        <p14:creationId xmlns:p14="http://schemas.microsoft.com/office/powerpoint/2010/main" val="3743713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5908E-6EE6-F0C7-BBA6-28B75DD2772D}"/>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ACF7157D-640F-EED8-4993-A2E58C774C4B}"/>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EAFAA7D3-27A9-3267-09EC-F7E2568C225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182377D7-FD7D-3E47-98B2-DF866408B427}"/>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70B0FEE8-91AB-160F-810D-D9C6769BBE93}"/>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2BBC90A-E14C-A077-725F-32B52672DB64}"/>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7C471711-2952-2DAB-ED37-4E7D7DDC31F6}"/>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3AA76F73-EB61-A006-9578-C345B690358F}"/>
              </a:ext>
            </a:extLst>
          </p:cNvPr>
          <p:cNvSpPr txBox="1"/>
          <p:nvPr/>
        </p:nvSpPr>
        <p:spPr>
          <a:xfrm>
            <a:off x="600479"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1763999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20565" y="188426"/>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Timeline &amp; Deadlines</a:t>
            </a:r>
          </a:p>
        </p:txBody>
      </p:sp>
      <p:graphicFrame>
        <p:nvGraphicFramePr>
          <p:cNvPr id="7" name="Table 6">
            <a:extLst>
              <a:ext uri="{FF2B5EF4-FFF2-40B4-BE49-F238E27FC236}">
                <a16:creationId xmlns:a16="http://schemas.microsoft.com/office/drawing/2014/main" id="{9CB22BF4-D335-F2E6-9EC6-C7AFA681CED5}"/>
              </a:ext>
            </a:extLst>
          </p:cNvPr>
          <p:cNvGraphicFramePr>
            <a:graphicFrameLocks noGrp="1"/>
          </p:cNvGraphicFramePr>
          <p:nvPr>
            <p:extLst>
              <p:ext uri="{D42A27DB-BD31-4B8C-83A1-F6EECF244321}">
                <p14:modId xmlns:p14="http://schemas.microsoft.com/office/powerpoint/2010/main" val="2428787167"/>
              </p:ext>
            </p:extLst>
          </p:nvPr>
        </p:nvGraphicFramePr>
        <p:xfrm>
          <a:off x="1138687" y="672752"/>
          <a:ext cx="9635705" cy="4968240"/>
        </p:xfrm>
        <a:graphic>
          <a:graphicData uri="http://schemas.openxmlformats.org/drawingml/2006/table">
            <a:tbl>
              <a:tblPr firstRow="1" bandRow="1">
                <a:tableStyleId>{93296810-A885-4BE3-A3E7-6D5BEEA58F35}</a:tableStyleId>
              </a:tblPr>
              <a:tblGrid>
                <a:gridCol w="1509622">
                  <a:extLst>
                    <a:ext uri="{9D8B030D-6E8A-4147-A177-3AD203B41FA5}">
                      <a16:colId xmlns:a16="http://schemas.microsoft.com/office/drawing/2014/main" val="2658336564"/>
                    </a:ext>
                  </a:extLst>
                </a:gridCol>
                <a:gridCol w="8126083">
                  <a:extLst>
                    <a:ext uri="{9D8B030D-6E8A-4147-A177-3AD203B41FA5}">
                      <a16:colId xmlns:a16="http://schemas.microsoft.com/office/drawing/2014/main" val="2246279646"/>
                    </a:ext>
                  </a:extLst>
                </a:gridCol>
              </a:tblGrid>
              <a:tr h="351657">
                <a:tc>
                  <a:txBody>
                    <a:bodyPr/>
                    <a:lstStyle/>
                    <a:p>
                      <a:pPr algn="ctr"/>
                      <a:r>
                        <a:rPr lang="en-US" dirty="0">
                          <a:latin typeface="Calibri" panose="020F0502020204030204" pitchFamily="34" charset="0"/>
                          <a:cs typeface="Calibri" panose="020F0502020204030204" pitchFamily="34" charset="0"/>
                        </a:rPr>
                        <a:t>DATE</a:t>
                      </a:r>
                    </a:p>
                  </a:txBody>
                  <a:tcPr/>
                </a:tc>
                <a:tc>
                  <a:txBody>
                    <a:bodyPr/>
                    <a:lstStyle/>
                    <a:p>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6344977"/>
                  </a:ext>
                </a:extLst>
              </a:tr>
              <a:tr h="326504">
                <a:tc>
                  <a:txBody>
                    <a:bodyPr/>
                    <a:lstStyle/>
                    <a:p>
                      <a:pPr algn="ctr"/>
                      <a:r>
                        <a:rPr lang="en-US" sz="1600" dirty="0">
                          <a:latin typeface="Calibri" panose="020F0502020204030204" pitchFamily="34" charset="0"/>
                          <a:cs typeface="Calibri" panose="020F0502020204030204" pitchFamily="34" charset="0"/>
                        </a:rPr>
                        <a:t>  6</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July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Player registration formally opened today (204 players from 13 teams are registered so far)</a:t>
                      </a:r>
                    </a:p>
                  </a:txBody>
                  <a:tcPr/>
                </a:tc>
                <a:extLst>
                  <a:ext uri="{0D108BD9-81ED-4DB2-BD59-A6C34878D82A}">
                    <a16:rowId xmlns:a16="http://schemas.microsoft.com/office/drawing/2014/main" val="4034951995"/>
                  </a:ext>
                </a:extLst>
              </a:tr>
              <a:tr h="326504">
                <a:tc>
                  <a:txBody>
                    <a:bodyPr/>
                    <a:lstStyle/>
                    <a:p>
                      <a:pPr algn="ctr"/>
                      <a:r>
                        <a:rPr lang="en-US" sz="1600" dirty="0">
                          <a:latin typeface="Calibri" panose="020F0502020204030204" pitchFamily="34" charset="0"/>
                          <a:cs typeface="Calibri" panose="020F0502020204030204" pitchFamily="34" charset="0"/>
                        </a:rPr>
                        <a:t>15</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a:t>
                      </a:r>
                      <a:r>
                        <a:rPr lang="en-US" sz="1600" baseline="30000"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July</a:t>
                      </a:r>
                    </a:p>
                  </a:txBody>
                  <a:tcPr/>
                </a:tc>
                <a:tc>
                  <a:txBody>
                    <a:bodyPr/>
                    <a:lstStyle/>
                    <a:p>
                      <a:r>
                        <a:rPr lang="en-US" sz="1600" dirty="0">
                          <a:latin typeface="Calibri" panose="020F0502020204030204" pitchFamily="34" charset="0"/>
                          <a:cs typeface="Calibri" panose="020F0502020204030204" pitchFamily="34" charset="0"/>
                        </a:rPr>
                        <a:t>Teams must be visible on the Competition Portal by this date (allows fixture setting to start)</a:t>
                      </a:r>
                    </a:p>
                  </a:txBody>
                  <a:tcPr/>
                </a:tc>
                <a:extLst>
                  <a:ext uri="{0D108BD9-81ED-4DB2-BD59-A6C34878D82A}">
                    <a16:rowId xmlns:a16="http://schemas.microsoft.com/office/drawing/2014/main" val="72092101"/>
                  </a:ext>
                </a:extLst>
              </a:tr>
              <a:tr h="326504">
                <a:tc>
                  <a:txBody>
                    <a:bodyPr/>
                    <a:lstStyle/>
                    <a:p>
                      <a:pPr algn="ctr"/>
                      <a:r>
                        <a:rPr lang="en-US" sz="1600" dirty="0">
                          <a:latin typeface="Calibri" panose="020F0502020204030204" pitchFamily="34" charset="0"/>
                          <a:cs typeface="Calibri" panose="020F0502020204030204" pitchFamily="34" charset="0"/>
                        </a:rPr>
                        <a:t>15</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July</a:t>
                      </a:r>
                    </a:p>
                  </a:txBody>
                  <a:tcPr/>
                </a:tc>
                <a:tc>
                  <a:txBody>
                    <a:bodyPr/>
                    <a:lstStyle/>
                    <a:p>
                      <a:r>
                        <a:rPr lang="en-US" sz="1600" dirty="0">
                          <a:latin typeface="Calibri" panose="020F0502020204030204" pitchFamily="34" charset="0"/>
                          <a:cs typeface="Calibri" panose="020F0502020204030204" pitchFamily="34" charset="0"/>
                        </a:rPr>
                        <a:t>League Fees must be paid by this date</a:t>
                      </a:r>
                    </a:p>
                  </a:txBody>
                  <a:tcPr/>
                </a:tc>
                <a:extLst>
                  <a:ext uri="{0D108BD9-81ED-4DB2-BD59-A6C34878D82A}">
                    <a16:rowId xmlns:a16="http://schemas.microsoft.com/office/drawing/2014/main" val="1516544914"/>
                  </a:ext>
                </a:extLst>
              </a:tr>
              <a:tr h="326504">
                <a:tc>
                  <a:txBody>
                    <a:bodyPr/>
                    <a:lstStyle/>
                    <a:p>
                      <a:pPr algn="ctr"/>
                      <a:r>
                        <a:rPr lang="en-US" sz="1600" dirty="0">
                          <a:latin typeface="Calibri" panose="020F0502020204030204" pitchFamily="34" charset="0"/>
                          <a:cs typeface="Calibri" panose="020F0502020204030204" pitchFamily="34" charset="0"/>
                        </a:rPr>
                        <a:t>31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Jul</a:t>
                      </a:r>
                    </a:p>
                  </a:txBody>
                  <a:tcPr/>
                </a:tc>
                <a:tc>
                  <a:txBody>
                    <a:bodyPr/>
                    <a:lstStyle/>
                    <a:p>
                      <a:r>
                        <a:rPr lang="en-US" sz="1600" dirty="0">
                          <a:solidFill>
                            <a:schemeClr val="tx1"/>
                          </a:solidFill>
                          <a:latin typeface="Calibri" panose="020F0502020204030204" pitchFamily="34" charset="0"/>
                          <a:cs typeface="Calibri" panose="020F0502020204030204" pitchFamily="34" charset="0"/>
                        </a:rPr>
                        <a:t>Deadline to submit “Can’t Play” dates … and state if you want a match on 23</a:t>
                      </a:r>
                      <a:r>
                        <a:rPr lang="en-US" sz="1600" baseline="30000" dirty="0">
                          <a:solidFill>
                            <a:schemeClr val="tx1"/>
                          </a:solidFill>
                          <a:latin typeface="Calibri" panose="020F0502020204030204" pitchFamily="34" charset="0"/>
                          <a:cs typeface="Calibri" panose="020F0502020204030204" pitchFamily="34" charset="0"/>
                        </a:rPr>
                        <a:t>rd</a:t>
                      </a:r>
                      <a:r>
                        <a:rPr lang="en-US" sz="1600" dirty="0">
                          <a:solidFill>
                            <a:schemeClr val="tx1"/>
                          </a:solidFill>
                          <a:latin typeface="Calibri" panose="020F0502020204030204" pitchFamily="34" charset="0"/>
                          <a:cs typeface="Calibri" panose="020F0502020204030204" pitchFamily="34" charset="0"/>
                        </a:rPr>
                        <a:t> or 30</a:t>
                      </a:r>
                      <a:r>
                        <a:rPr lang="en-US" sz="1600" baseline="30000" dirty="0">
                          <a:solidFill>
                            <a:schemeClr val="tx1"/>
                          </a:solidFill>
                          <a:latin typeface="Calibri" panose="020F0502020204030204" pitchFamily="34" charset="0"/>
                          <a:cs typeface="Calibri" panose="020F0502020204030204" pitchFamily="34" charset="0"/>
                        </a:rPr>
                        <a:t>th</a:t>
                      </a:r>
                      <a:r>
                        <a:rPr lang="en-US" sz="1600" dirty="0">
                          <a:solidFill>
                            <a:schemeClr val="tx1"/>
                          </a:solidFill>
                          <a:latin typeface="Calibri" panose="020F0502020204030204" pitchFamily="34" charset="0"/>
                          <a:cs typeface="Calibri" panose="020F0502020204030204" pitchFamily="34" charset="0"/>
                        </a:rPr>
                        <a:t> August</a:t>
                      </a:r>
                    </a:p>
                  </a:txBody>
                  <a:tcPr/>
                </a:tc>
                <a:extLst>
                  <a:ext uri="{0D108BD9-81ED-4DB2-BD59-A6C34878D82A}">
                    <a16:rowId xmlns:a16="http://schemas.microsoft.com/office/drawing/2014/main" val="2445551297"/>
                  </a:ext>
                </a:extLst>
              </a:tr>
              <a:tr h="326504">
                <a:tc>
                  <a:txBody>
                    <a:bodyPr/>
                    <a:lstStyle/>
                    <a:p>
                      <a:pPr algn="ctr"/>
                      <a:r>
                        <a:rPr lang="en-US" sz="1600" dirty="0">
                          <a:latin typeface="Calibri" panose="020F0502020204030204" pitchFamily="34" charset="0"/>
                          <a:cs typeface="Calibri" panose="020F0502020204030204" pitchFamily="34" charset="0"/>
                        </a:rPr>
                        <a:t> 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Aug</a:t>
                      </a:r>
                    </a:p>
                  </a:txBody>
                  <a:tcPr/>
                </a:tc>
                <a:tc>
                  <a:txBody>
                    <a:bodyPr/>
                    <a:lstStyle/>
                    <a:p>
                      <a:r>
                        <a:rPr lang="en-US" sz="1600" dirty="0">
                          <a:latin typeface="Calibri" panose="020F0502020204030204" pitchFamily="34" charset="0"/>
                          <a:cs typeface="Calibri" panose="020F0502020204030204" pitchFamily="34" charset="0"/>
                        </a:rPr>
                        <a:t>Creation of Divisions on Competition Portal commences</a:t>
                      </a:r>
                    </a:p>
                  </a:txBody>
                  <a:tcPr/>
                </a:tc>
                <a:extLst>
                  <a:ext uri="{0D108BD9-81ED-4DB2-BD59-A6C34878D82A}">
                    <a16:rowId xmlns:a16="http://schemas.microsoft.com/office/drawing/2014/main" val="2782480320"/>
                  </a:ext>
                </a:extLst>
              </a:tr>
              <a:tr h="556791">
                <a:tc>
                  <a:txBody>
                    <a:bodyPr/>
                    <a:lstStyle/>
                    <a:p>
                      <a:pPr algn="ctr"/>
                      <a:r>
                        <a:rPr lang="en-US" sz="1600" dirty="0">
                          <a:latin typeface="Calibri" panose="020F0502020204030204" pitchFamily="34" charset="0"/>
                          <a:cs typeface="Calibri" panose="020F0502020204030204" pitchFamily="34" charset="0"/>
                        </a:rPr>
                        <a:t> post 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Aug</a:t>
                      </a:r>
                    </a:p>
                  </a:txBody>
                  <a:tcPr/>
                </a:tc>
                <a:tc>
                  <a:txBody>
                    <a:bodyPr/>
                    <a:lstStyle/>
                    <a:p>
                      <a:pPr lvl="0"/>
                      <a:r>
                        <a:rPr lang="en-US" sz="1600" dirty="0">
                          <a:solidFill>
                            <a:schemeClr val="tx1"/>
                          </a:solidFill>
                          <a:latin typeface="Calibri" panose="020F0502020204030204" pitchFamily="34" charset="0"/>
                          <a:cs typeface="Calibri" panose="020F0502020204030204" pitchFamily="34" charset="0"/>
                        </a:rPr>
                        <a:t>We will try to add any teams who fail to meet the deadline but cannot promise anything as fixture setting will be taking place almost immediately</a:t>
                      </a:r>
                    </a:p>
                  </a:txBody>
                  <a:tcPr/>
                </a:tc>
                <a:extLst>
                  <a:ext uri="{0D108BD9-81ED-4DB2-BD59-A6C34878D82A}">
                    <a16:rowId xmlns:a16="http://schemas.microsoft.com/office/drawing/2014/main" val="677399811"/>
                  </a:ext>
                </a:extLst>
              </a:tr>
              <a:tr h="326504">
                <a:tc>
                  <a:txBody>
                    <a:bodyPr/>
                    <a:lstStyle/>
                    <a:p>
                      <a:pPr algn="ctr"/>
                      <a:r>
                        <a:rPr lang="en-US" sz="1600" dirty="0">
                          <a:latin typeface="Calibri" panose="020F0502020204030204" pitchFamily="34" charset="0"/>
                          <a:cs typeface="Calibri" panose="020F0502020204030204" pitchFamily="34" charset="0"/>
                        </a:rPr>
                        <a:t>4</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Aug</a:t>
                      </a:r>
                    </a:p>
                  </a:txBody>
                  <a:tcPr/>
                </a:tc>
                <a:tc>
                  <a:txBody>
                    <a:bodyPr/>
                    <a:lstStyle/>
                    <a:p>
                      <a:r>
                        <a:rPr lang="en-US" sz="1600" dirty="0">
                          <a:solidFill>
                            <a:schemeClr val="tx1"/>
                          </a:solidFill>
                          <a:latin typeface="Calibri" panose="020F0502020204030204" pitchFamily="34" charset="0"/>
                          <a:cs typeface="Calibri" panose="020F0502020204030204" pitchFamily="34" charset="0"/>
                        </a:rPr>
                        <a:t>League creation on Full Time commences</a:t>
                      </a:r>
                    </a:p>
                  </a:txBody>
                  <a:tcPr/>
                </a:tc>
                <a:extLst>
                  <a:ext uri="{0D108BD9-81ED-4DB2-BD59-A6C34878D82A}">
                    <a16:rowId xmlns:a16="http://schemas.microsoft.com/office/drawing/2014/main" val="887257988"/>
                  </a:ext>
                </a:extLst>
              </a:tr>
              <a:tr h="326504">
                <a:tc>
                  <a:txBody>
                    <a:bodyPr/>
                    <a:lstStyle/>
                    <a:p>
                      <a:pPr algn="ctr"/>
                      <a:r>
                        <a:rPr lang="en-US" sz="1600" dirty="0">
                          <a:latin typeface="Calibri" panose="020F0502020204030204" pitchFamily="34" charset="0"/>
                          <a:cs typeface="Calibri" panose="020F0502020204030204" pitchFamily="34" charset="0"/>
                        </a:rPr>
                        <a:t>9</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Aug</a:t>
                      </a:r>
                    </a:p>
                  </a:txBody>
                  <a:tcPr/>
                </a:tc>
                <a:tc>
                  <a:txBody>
                    <a:bodyPr/>
                    <a:lstStyle/>
                    <a:p>
                      <a:r>
                        <a:rPr lang="en-US" sz="1600" dirty="0">
                          <a:solidFill>
                            <a:schemeClr val="tx1"/>
                          </a:solidFill>
                          <a:latin typeface="Calibri" panose="020F0502020204030204" pitchFamily="34" charset="0"/>
                          <a:cs typeface="Calibri" panose="020F0502020204030204" pitchFamily="34" charset="0"/>
                        </a:rPr>
                        <a:t>Divisions and Fixtures available on Full Time</a:t>
                      </a:r>
                    </a:p>
                  </a:txBody>
                  <a:tcPr/>
                </a:tc>
                <a:extLst>
                  <a:ext uri="{0D108BD9-81ED-4DB2-BD59-A6C34878D82A}">
                    <a16:rowId xmlns:a16="http://schemas.microsoft.com/office/drawing/2014/main" val="517807881"/>
                  </a:ext>
                </a:extLst>
              </a:tr>
              <a:tr h="326504">
                <a:tc>
                  <a:txBody>
                    <a:bodyPr/>
                    <a:lstStyle/>
                    <a:p>
                      <a:pPr algn="ctr"/>
                      <a:r>
                        <a:rPr lang="en-US" sz="1600" dirty="0">
                          <a:latin typeface="Calibri" panose="020F0502020204030204" pitchFamily="34" charset="0"/>
                          <a:cs typeface="Calibri" panose="020F0502020204030204" pitchFamily="34" charset="0"/>
                        </a:rPr>
                        <a:t>6</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Sep</a:t>
                      </a:r>
                    </a:p>
                  </a:txBody>
                  <a:tcPr/>
                </a:tc>
                <a:tc>
                  <a:txBody>
                    <a:bodyPr/>
                    <a:lstStyle/>
                    <a:p>
                      <a:r>
                        <a:rPr lang="en-US" sz="1600" b="1" dirty="0">
                          <a:solidFill>
                            <a:schemeClr val="tx1"/>
                          </a:solidFill>
                          <a:latin typeface="Calibri" panose="020F0502020204030204" pitchFamily="34" charset="0"/>
                          <a:cs typeface="Calibri" panose="020F0502020204030204" pitchFamily="34" charset="0"/>
                        </a:rPr>
                        <a:t>SEASON START DATE</a:t>
                      </a:r>
                      <a:endParaRPr lang="en-US" sz="160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87486247"/>
                  </a:ext>
                </a:extLst>
              </a:tr>
              <a:tr h="326504">
                <a:tc>
                  <a:txBody>
                    <a:bodyPr/>
                    <a:lstStyle/>
                    <a:p>
                      <a:pPr algn="ctr"/>
                      <a:r>
                        <a:rPr lang="en-US" sz="1600" dirty="0">
                          <a:latin typeface="Calibri" panose="020F0502020204030204" pitchFamily="34" charset="0"/>
                          <a:cs typeface="Calibri" panose="020F0502020204030204" pitchFamily="34" charset="0"/>
                        </a:rPr>
                        <a:t>13</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Sep</a:t>
                      </a:r>
                    </a:p>
                  </a:txBody>
                  <a:tcPr/>
                </a:tc>
                <a:tc>
                  <a:txBody>
                    <a:bodyPr/>
                    <a:lstStyle/>
                    <a:p>
                      <a:r>
                        <a:rPr lang="en-US" sz="1600" dirty="0">
                          <a:solidFill>
                            <a:schemeClr val="tx1"/>
                          </a:solidFill>
                          <a:latin typeface="Calibri" panose="020F0502020204030204" pitchFamily="34" charset="0"/>
                          <a:cs typeface="Calibri" panose="020F0502020204030204" pitchFamily="34" charset="0"/>
                        </a:rPr>
                        <a:t>Deadline for all teams to have at least 16 players registered</a:t>
                      </a:r>
                      <a:endParaRPr lang="en-US" sz="1600" b="1"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4146354"/>
                  </a:ext>
                </a:extLst>
              </a:tr>
              <a:tr h="326504">
                <a:tc>
                  <a:txBody>
                    <a:bodyPr/>
                    <a:lstStyle/>
                    <a:p>
                      <a:pPr algn="ctr"/>
                      <a:r>
                        <a:rPr lang="en-US" sz="1600" dirty="0">
                          <a:latin typeface="Calibri" panose="020F0502020204030204" pitchFamily="34" charset="0"/>
                          <a:cs typeface="Calibri" panose="020F0502020204030204" pitchFamily="34" charset="0"/>
                        </a:rPr>
                        <a:t>31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Mar ’27</a:t>
                      </a:r>
                    </a:p>
                  </a:txBody>
                  <a:tcPr/>
                </a:tc>
                <a:tc>
                  <a:txBody>
                    <a:bodyPr/>
                    <a:lstStyle/>
                    <a:p>
                      <a:r>
                        <a:rPr lang="en-US" sz="1600" b="0" dirty="0">
                          <a:solidFill>
                            <a:schemeClr val="tx1"/>
                          </a:solidFill>
                          <a:latin typeface="Calibri" panose="020F0502020204030204" pitchFamily="34" charset="0"/>
                          <a:cs typeface="Calibri" panose="020F0502020204030204" pitchFamily="34" charset="0"/>
                        </a:rPr>
                        <a:t>Final date for new Player Registrations (other than age-related)</a:t>
                      </a:r>
                      <a:endParaRPr lang="en-US" sz="1600" b="1"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67445260"/>
                  </a:ext>
                </a:extLst>
              </a:tr>
              <a:tr h="326504">
                <a:tc>
                  <a:txBody>
                    <a:bodyPr/>
                    <a:lstStyle/>
                    <a:p>
                      <a:pPr algn="ctr"/>
                      <a:r>
                        <a:rPr lang="en-US" sz="1600" dirty="0">
                          <a:latin typeface="Calibri" panose="020F0502020204030204" pitchFamily="34" charset="0"/>
                          <a:cs typeface="Calibri" panose="020F0502020204030204" pitchFamily="34" charset="0"/>
                        </a:rPr>
                        <a:t>16</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May ‘27</a:t>
                      </a:r>
                    </a:p>
                  </a:txBody>
                  <a:tcPr/>
                </a:tc>
                <a:tc>
                  <a:txBody>
                    <a:bodyPr/>
                    <a:lstStyle/>
                    <a:p>
                      <a:r>
                        <a:rPr lang="en-US" sz="1600" b="1" dirty="0">
                          <a:solidFill>
                            <a:schemeClr val="tx1"/>
                          </a:solidFill>
                          <a:latin typeface="Calibri" panose="020F0502020204030204" pitchFamily="34" charset="0"/>
                          <a:cs typeface="Calibri" panose="020F0502020204030204" pitchFamily="34" charset="0"/>
                        </a:rPr>
                        <a:t>CUP FINALS DAY</a:t>
                      </a:r>
                    </a:p>
                  </a:txBody>
                  <a:tcPr/>
                </a:tc>
                <a:extLst>
                  <a:ext uri="{0D108BD9-81ED-4DB2-BD59-A6C34878D82A}">
                    <a16:rowId xmlns:a16="http://schemas.microsoft.com/office/drawing/2014/main" val="440744892"/>
                  </a:ext>
                </a:extLst>
              </a:tr>
              <a:tr h="326504">
                <a:tc>
                  <a:txBody>
                    <a:bodyPr/>
                    <a:lstStyle/>
                    <a:p>
                      <a:pPr algn="ctr"/>
                      <a:r>
                        <a:rPr lang="en-US" sz="1600" dirty="0">
                          <a:latin typeface="Calibri" panose="020F0502020204030204" pitchFamily="34" charset="0"/>
                          <a:cs typeface="Calibri" panose="020F0502020204030204" pitchFamily="34" charset="0"/>
                        </a:rPr>
                        <a:t>  31</a:t>
                      </a:r>
                      <a:r>
                        <a:rPr lang="en-US" sz="1600" baseline="30000" dirty="0">
                          <a:latin typeface="Calibri" panose="020F0502020204030204" pitchFamily="34" charset="0"/>
                          <a:cs typeface="Calibri" panose="020F0502020204030204" pitchFamily="34" charset="0"/>
                        </a:rPr>
                        <a:t>st</a:t>
                      </a:r>
                      <a:r>
                        <a:rPr lang="en-US" sz="1600" dirty="0">
                          <a:latin typeface="Calibri" panose="020F0502020204030204" pitchFamily="34" charset="0"/>
                          <a:cs typeface="Calibri" panose="020F0502020204030204" pitchFamily="34" charset="0"/>
                        </a:rPr>
                        <a:t> May ‘27</a:t>
                      </a:r>
                    </a:p>
                  </a:txBody>
                  <a:tcPr/>
                </a:tc>
                <a:tc>
                  <a:txBody>
                    <a:bodyPr/>
                    <a:lstStyle/>
                    <a:p>
                      <a:r>
                        <a:rPr lang="en-US" sz="1600" b="1" dirty="0">
                          <a:solidFill>
                            <a:schemeClr val="tx1"/>
                          </a:solidFill>
                          <a:latin typeface="Calibri" panose="020F0502020204030204" pitchFamily="34" charset="0"/>
                          <a:cs typeface="Calibri" panose="020F0502020204030204" pitchFamily="34" charset="0"/>
                        </a:rPr>
                        <a:t>SEASON END DATE</a:t>
                      </a:r>
                    </a:p>
                  </a:txBody>
                  <a:tcPr/>
                </a:tc>
                <a:extLst>
                  <a:ext uri="{0D108BD9-81ED-4DB2-BD59-A6C34878D82A}">
                    <a16:rowId xmlns:a16="http://schemas.microsoft.com/office/drawing/2014/main" val="2996517737"/>
                  </a:ext>
                </a:extLst>
              </a:tr>
            </a:tbl>
          </a:graphicData>
        </a:graphic>
      </p:graphicFrame>
    </p:spTree>
    <p:extLst>
      <p:ext uri="{BB962C8B-B14F-4D97-AF65-F5344CB8AC3E}">
        <p14:creationId xmlns:p14="http://schemas.microsoft.com/office/powerpoint/2010/main" val="38387235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TIMELINE</a:t>
            </a:r>
          </a:p>
        </p:txBody>
      </p:sp>
      <p:sp>
        <p:nvSpPr>
          <p:cNvPr id="8" name="TextBox 7">
            <a:extLst>
              <a:ext uri="{FF2B5EF4-FFF2-40B4-BE49-F238E27FC236}">
                <a16:creationId xmlns:a16="http://schemas.microsoft.com/office/drawing/2014/main" id="{9CB15DB0-85E0-1B90-A9B1-36BAD6AB228B}"/>
              </a:ext>
            </a:extLst>
          </p:cNvPr>
          <p:cNvSpPr txBox="1"/>
          <p:nvPr/>
        </p:nvSpPr>
        <p:spPr>
          <a:xfrm>
            <a:off x="570271" y="1160206"/>
            <a:ext cx="9901084" cy="4524315"/>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The Club Affiliation window is already open:</a:t>
            </a:r>
          </a:p>
          <a:p>
            <a:pPr lvl="1"/>
            <a:r>
              <a:rPr lang="en-US" sz="3200" dirty="0">
                <a:solidFill>
                  <a:schemeClr val="tx2">
                    <a:lumMod val="75000"/>
                    <a:lumOff val="25000"/>
                  </a:schemeClr>
                </a:solidFill>
                <a:latin typeface="Calibri" panose="020F0502020204030204" pitchFamily="34" charset="0"/>
                <a:cs typeface="Calibri" panose="020F0502020204030204" pitchFamily="34" charset="0"/>
              </a:rPr>
              <a:t>58 teams have already completed their Affiliation</a:t>
            </a:r>
          </a:p>
          <a:p>
            <a:pPr lvl="1"/>
            <a:r>
              <a:rPr lang="en-US" sz="3200" dirty="0">
                <a:solidFill>
                  <a:schemeClr val="tx2">
                    <a:lumMod val="75000"/>
                    <a:lumOff val="25000"/>
                  </a:schemeClr>
                </a:solidFill>
                <a:latin typeface="Calibri" panose="020F0502020204030204" pitchFamily="34" charset="0"/>
                <a:cs typeface="Calibri" panose="020F0502020204030204" pitchFamily="34" charset="0"/>
              </a:rPr>
              <a:t>   3 teams are at “invoiced” stage</a:t>
            </a:r>
          </a:p>
          <a:p>
            <a:pPr lvl="1"/>
            <a:r>
              <a:rPr lang="en-US" sz="3200" dirty="0">
                <a:solidFill>
                  <a:schemeClr val="tx2">
                    <a:lumMod val="75000"/>
                    <a:lumOff val="25000"/>
                  </a:schemeClr>
                </a:solidFill>
                <a:latin typeface="Calibri" panose="020F0502020204030204" pitchFamily="34" charset="0"/>
                <a:cs typeface="Calibri" panose="020F0502020204030204" pitchFamily="34" charset="0"/>
              </a:rPr>
              <a:t>32 teams are “unaffiliated”</a:t>
            </a:r>
          </a:p>
          <a:p>
            <a:pPr lvl="1"/>
            <a:r>
              <a:rPr lang="en-US" sz="3200" dirty="0">
                <a:solidFill>
                  <a:schemeClr val="tx2">
                    <a:lumMod val="75000"/>
                    <a:lumOff val="25000"/>
                  </a:schemeClr>
                </a:solidFill>
                <a:latin typeface="Calibri" panose="020F0502020204030204" pitchFamily="34" charset="0"/>
                <a:cs typeface="Calibri" panose="020F0502020204030204" pitchFamily="34" charset="0"/>
              </a:rPr>
              <a:t>11 teams are missing from the portal	</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Around 60 teams have already paid their Application or League Fees</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1205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TROPHIES</a:t>
            </a:r>
          </a:p>
        </p:txBody>
      </p:sp>
      <p:sp>
        <p:nvSpPr>
          <p:cNvPr id="8" name="TextBox 7">
            <a:extLst>
              <a:ext uri="{FF2B5EF4-FFF2-40B4-BE49-F238E27FC236}">
                <a16:creationId xmlns:a16="http://schemas.microsoft.com/office/drawing/2014/main" id="{9CB15DB0-85E0-1B90-A9B1-36BAD6AB228B}"/>
              </a:ext>
            </a:extLst>
          </p:cNvPr>
          <p:cNvSpPr txBox="1"/>
          <p:nvPr/>
        </p:nvSpPr>
        <p:spPr>
          <a:xfrm>
            <a:off x="378374" y="1160206"/>
            <a:ext cx="11371174" cy="3539430"/>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For the coming season…</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All Cups and Shields are to be returned by 1</a:t>
            </a:r>
            <a:r>
              <a:rPr lang="en-US" sz="3200" baseline="30000" dirty="0">
                <a:solidFill>
                  <a:schemeClr val="tx2">
                    <a:lumMod val="75000"/>
                    <a:lumOff val="25000"/>
                  </a:schemeClr>
                </a:solidFill>
                <a:latin typeface="Calibri" panose="020F0502020204030204" pitchFamily="34" charset="0"/>
                <a:cs typeface="Calibri" panose="020F0502020204030204" pitchFamily="34" charset="0"/>
              </a:rPr>
              <a:t>st</a:t>
            </a:r>
            <a:r>
              <a:rPr lang="en-US" sz="3200" dirty="0">
                <a:solidFill>
                  <a:schemeClr val="tx2">
                    <a:lumMod val="75000"/>
                    <a:lumOff val="25000"/>
                  </a:schemeClr>
                </a:solidFill>
                <a:latin typeface="Calibri" panose="020F0502020204030204" pitchFamily="34" charset="0"/>
                <a:cs typeface="Calibri" panose="020F0502020204030204" pitchFamily="34" charset="0"/>
              </a:rPr>
              <a:t> April 2027</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Cups will be handed out on the day of the Final (16</a:t>
            </a:r>
            <a:r>
              <a:rPr lang="en-US" sz="3200" baseline="30000" dirty="0">
                <a:solidFill>
                  <a:schemeClr val="tx2">
                    <a:lumMod val="75000"/>
                    <a:lumOff val="25000"/>
                  </a:schemeClr>
                </a:solidFill>
                <a:latin typeface="Calibri" panose="020F0502020204030204" pitchFamily="34" charset="0"/>
                <a:cs typeface="Calibri" panose="020F0502020204030204" pitchFamily="34" charset="0"/>
              </a:rPr>
              <a:t>th</a:t>
            </a:r>
            <a:r>
              <a:rPr lang="en-US" sz="3200" dirty="0">
                <a:solidFill>
                  <a:schemeClr val="tx2">
                    <a:lumMod val="75000"/>
                    <a:lumOff val="25000"/>
                  </a:schemeClr>
                </a:solidFill>
                <a:latin typeface="Calibri" panose="020F0502020204030204" pitchFamily="34" charset="0"/>
                <a:cs typeface="Calibri" panose="020F0502020204030204" pitchFamily="34" charset="0"/>
              </a:rPr>
              <a:t> May, 2027)</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Shields will be engraved and handed out at the 2027 AGM</a:t>
            </a:r>
          </a:p>
        </p:txBody>
      </p:sp>
    </p:spTree>
    <p:extLst>
      <p:ext uri="{BB962C8B-B14F-4D97-AF65-F5344CB8AC3E}">
        <p14:creationId xmlns:p14="http://schemas.microsoft.com/office/powerpoint/2010/main" val="23444701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48F98-2F9B-ADC7-4987-1EC06BB1B037}"/>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9D0B65BF-4855-7500-8798-A8C1B0B0FDC6}"/>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4B72969B-6388-FB16-B3DE-C1F4DD7AD4C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7DF7C325-118C-0655-7728-B0C007ABB117}"/>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4A8CE362-3226-6435-11FD-C8650C2CD3BA}"/>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1CCE0CCF-1850-AA15-74F3-30D36BD50455}"/>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pic>
        <p:nvPicPr>
          <p:cNvPr id="7" name="Picture 6">
            <a:extLst>
              <a:ext uri="{FF2B5EF4-FFF2-40B4-BE49-F238E27FC236}">
                <a16:creationId xmlns:a16="http://schemas.microsoft.com/office/drawing/2014/main" id="{55D4561D-325E-6D4B-017A-966E19D03DA9}"/>
              </a:ext>
            </a:extLst>
          </p:cNvPr>
          <p:cNvPicPr>
            <a:picLocks noChangeAspect="1"/>
          </p:cNvPicPr>
          <p:nvPr/>
        </p:nvPicPr>
        <p:blipFill>
          <a:blip r:embed="rId4"/>
          <a:stretch>
            <a:fillRect/>
          </a:stretch>
        </p:blipFill>
        <p:spPr>
          <a:xfrm>
            <a:off x="317988" y="196446"/>
            <a:ext cx="10426372" cy="5406905"/>
          </a:xfrm>
          <a:prstGeom prst="rect">
            <a:avLst/>
          </a:prstGeom>
        </p:spPr>
      </p:pic>
      <p:sp>
        <p:nvSpPr>
          <p:cNvPr id="11" name="TextBox 10">
            <a:extLst>
              <a:ext uri="{FF2B5EF4-FFF2-40B4-BE49-F238E27FC236}">
                <a16:creationId xmlns:a16="http://schemas.microsoft.com/office/drawing/2014/main" id="{E526868F-E454-D586-319B-4B00539A59D3}"/>
              </a:ext>
            </a:extLst>
          </p:cNvPr>
          <p:cNvSpPr txBox="1"/>
          <p:nvPr/>
        </p:nvSpPr>
        <p:spPr>
          <a:xfrm>
            <a:off x="3978024" y="5710687"/>
            <a:ext cx="6766335" cy="369332"/>
          </a:xfrm>
          <a:prstGeom prst="rect">
            <a:avLst/>
          </a:prstGeom>
          <a:noFill/>
        </p:spPr>
        <p:txBody>
          <a:bodyPr wrap="square" rtlCol="0">
            <a:spAutoFit/>
          </a:bodyPr>
          <a:lstStyle/>
          <a:p>
            <a:r>
              <a:rPr lang="en-US" b="1" dirty="0">
                <a:solidFill>
                  <a:srgbClr val="C00000"/>
                </a:solidFill>
              </a:rPr>
              <a:t>Please make arrangements for the return to the person shown…</a:t>
            </a:r>
          </a:p>
        </p:txBody>
      </p:sp>
    </p:spTree>
    <p:extLst>
      <p:ext uri="{BB962C8B-B14F-4D97-AF65-F5344CB8AC3E}">
        <p14:creationId xmlns:p14="http://schemas.microsoft.com/office/powerpoint/2010/main" val="1525230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A8EE5-9BF3-863F-AF1D-730A34A3F3F0}"/>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49FAEE0D-F0D7-1AC4-76ED-75510779D05E}"/>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E64CC46A-8483-9B90-E3AB-F4B363666C98}"/>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2E5429E0-5DA0-EE1F-2661-FEFD4D790A34}"/>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A9A46656-D517-107F-29E0-5C0D56357D62}"/>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CD5AC38-F1EA-C6D3-9724-6D4E640790EA}"/>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41513D57-A508-8B92-B406-8617C55E02D9}"/>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MATCHDAY</a:t>
            </a:r>
          </a:p>
        </p:txBody>
      </p:sp>
      <p:sp>
        <p:nvSpPr>
          <p:cNvPr id="8" name="TextBox 7">
            <a:extLst>
              <a:ext uri="{FF2B5EF4-FFF2-40B4-BE49-F238E27FC236}">
                <a16:creationId xmlns:a16="http://schemas.microsoft.com/office/drawing/2014/main" id="{DE433E14-2E5E-4FC0-D21E-F43FE223E9CD}"/>
              </a:ext>
            </a:extLst>
          </p:cNvPr>
          <p:cNvSpPr txBox="1"/>
          <p:nvPr/>
        </p:nvSpPr>
        <p:spPr>
          <a:xfrm>
            <a:off x="378374" y="1160206"/>
            <a:ext cx="11371174" cy="3108543"/>
          </a:xfrm>
          <a:prstGeom prst="rect">
            <a:avLst/>
          </a:prstGeom>
          <a:noFill/>
        </p:spPr>
        <p:txBody>
          <a:bodyPr wrap="square" rtlCol="0">
            <a:spAutoFit/>
          </a:bodyPr>
          <a:lstStyle/>
          <a:p>
            <a:r>
              <a:rPr lang="en-US" sz="3200" dirty="0">
                <a:solidFill>
                  <a:schemeClr val="tx2">
                    <a:lumMod val="75000"/>
                    <a:lumOff val="25000"/>
                  </a:schemeClr>
                </a:solidFill>
                <a:latin typeface="Calibri" panose="020F0502020204030204" pitchFamily="34" charset="0"/>
                <a:cs typeface="Calibri" panose="020F0502020204030204" pitchFamily="34" charset="0"/>
              </a:rPr>
              <a:t>Those that use it fine Matchday makes an </a:t>
            </a:r>
            <a:r>
              <a:rPr lang="en-US" sz="3200" dirty="0" err="1">
                <a:solidFill>
                  <a:schemeClr val="tx2">
                    <a:lumMod val="75000"/>
                    <a:lumOff val="25000"/>
                  </a:schemeClr>
                </a:solidFill>
                <a:latin typeface="Calibri" panose="020F0502020204030204" pitchFamily="34" charset="0"/>
                <a:cs typeface="Calibri" panose="020F0502020204030204" pitchFamily="34" charset="0"/>
              </a:rPr>
              <a:t>organiser’s</a:t>
            </a:r>
            <a:r>
              <a:rPr lang="en-US" sz="3200" dirty="0">
                <a:solidFill>
                  <a:schemeClr val="tx2">
                    <a:lumMod val="75000"/>
                    <a:lumOff val="25000"/>
                  </a:schemeClr>
                </a:solidFill>
                <a:latin typeface="Calibri" panose="020F0502020204030204" pitchFamily="34" charset="0"/>
                <a:cs typeface="Calibri" panose="020F0502020204030204" pitchFamily="34" charset="0"/>
              </a:rPr>
              <a:t> job much simpler that if it is done manually / via WhatsApp</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Try it and see the benefits</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600" dirty="0">
                <a:solidFill>
                  <a:srgbClr val="C00000"/>
                </a:solidFill>
                <a:latin typeface="Calibri" panose="020F0502020204030204" pitchFamily="34" charset="0"/>
                <a:cs typeface="Calibri" panose="020F0502020204030204" pitchFamily="34" charset="0"/>
              </a:rPr>
              <a:t>Steve Power …. Anything to add?</a:t>
            </a:r>
          </a:p>
        </p:txBody>
      </p:sp>
    </p:spTree>
    <p:extLst>
      <p:ext uri="{BB962C8B-B14F-4D97-AF65-F5344CB8AC3E}">
        <p14:creationId xmlns:p14="http://schemas.microsoft.com/office/powerpoint/2010/main" val="291370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a:t>
            </a:r>
          </a:p>
        </p:txBody>
      </p:sp>
      <p:sp>
        <p:nvSpPr>
          <p:cNvPr id="3" name="TextBox 2">
            <a:extLst>
              <a:ext uri="{FF2B5EF4-FFF2-40B4-BE49-F238E27FC236}">
                <a16:creationId xmlns:a16="http://schemas.microsoft.com/office/drawing/2014/main" id="{A6A41F64-F514-1D28-4B09-95B6525B7946}"/>
              </a:ext>
            </a:extLst>
          </p:cNvPr>
          <p:cNvSpPr txBox="1"/>
          <p:nvPr/>
        </p:nvSpPr>
        <p:spPr>
          <a:xfrm>
            <a:off x="693683" y="1166648"/>
            <a:ext cx="9701048" cy="3477875"/>
          </a:xfrm>
          <a:prstGeom prst="rect">
            <a:avLst/>
          </a:prstGeom>
          <a:noFill/>
        </p:spPr>
        <p:txBody>
          <a:bodyPr wrap="square" rtlCol="0">
            <a:spAutoFit/>
          </a:bodyPr>
          <a:lstStyle/>
          <a:p>
            <a:pPr marL="0" indent="0">
              <a:buNone/>
            </a:pPr>
            <a:endParaRPr lang="en-US" sz="3200" dirty="0">
              <a:latin typeface="Calibri" panose="020F0502020204030204" pitchFamily="34" charset="0"/>
              <a:cs typeface="Calibri" panose="020F0502020204030204" pitchFamily="34" charset="0"/>
            </a:endParaRPr>
          </a:p>
          <a:p>
            <a:pPr marL="0" indent="0" algn="ctr">
              <a:buNone/>
            </a:pPr>
            <a:r>
              <a:rPr lang="en-US" sz="4000" dirty="0">
                <a:latin typeface="Calibri" panose="020F0502020204030204" pitchFamily="34" charset="0"/>
                <a:cs typeface="Calibri" panose="020F0502020204030204" pitchFamily="34" charset="0"/>
              </a:rPr>
              <a:t>This League is managed according </a:t>
            </a:r>
          </a:p>
          <a:p>
            <a:pPr marL="0" indent="0" algn="ctr">
              <a:buNone/>
            </a:pPr>
            <a:endParaRPr lang="en-US" sz="4000" dirty="0">
              <a:latin typeface="Calibri" panose="020F0502020204030204" pitchFamily="34" charset="0"/>
              <a:cs typeface="Calibri" panose="020F0502020204030204" pitchFamily="34" charset="0"/>
            </a:endParaRPr>
          </a:p>
          <a:p>
            <a:pPr marL="0" indent="0" algn="ctr">
              <a:buNone/>
            </a:pPr>
            <a:r>
              <a:rPr lang="en-US" sz="4000" dirty="0">
                <a:latin typeface="Calibri" panose="020F0502020204030204" pitchFamily="34" charset="0"/>
                <a:cs typeface="Calibri" panose="020F0502020204030204" pitchFamily="34" charset="0"/>
              </a:rPr>
              <a:t>to a few strong principles</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5739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057B8-8B0E-E07F-4629-F45968E9D89D}"/>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6527227A-E0BB-06C7-2792-1C2197DCA6B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46BB6110-5302-5932-6E63-C6247D691813}"/>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EB122BFA-1008-83AE-3C35-8AEFDA58AD59}"/>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A3AB404C-07AF-B018-C6FA-257323C12F3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782923BD-A1C9-CB28-3535-13B8F2E30D2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5B4BD2F4-FB91-9BE1-CB67-785567C1946C}"/>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a:t>
            </a:r>
          </a:p>
        </p:txBody>
      </p:sp>
      <p:sp>
        <p:nvSpPr>
          <p:cNvPr id="3" name="TextBox 2">
            <a:extLst>
              <a:ext uri="{FF2B5EF4-FFF2-40B4-BE49-F238E27FC236}">
                <a16:creationId xmlns:a16="http://schemas.microsoft.com/office/drawing/2014/main" id="{E08A0FDC-8D70-FDC0-689C-34132C959D12}"/>
              </a:ext>
            </a:extLst>
          </p:cNvPr>
          <p:cNvSpPr txBox="1"/>
          <p:nvPr/>
        </p:nvSpPr>
        <p:spPr>
          <a:xfrm>
            <a:off x="693683" y="1166648"/>
            <a:ext cx="9915702" cy="3170099"/>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a)   LOW GOVERNANCE … </a:t>
            </a:r>
            <a:r>
              <a:rPr lang="en-US" sz="2400" dirty="0">
                <a:latin typeface="Calibri" panose="020F0502020204030204" pitchFamily="34" charset="0"/>
                <a:cs typeface="Calibri" panose="020F0502020204030204" pitchFamily="34" charset="0"/>
              </a:rPr>
              <a:t>examples being:</a:t>
            </a:r>
          </a:p>
          <a:p>
            <a:pPr marL="1371600" lvl="2" indent="-4572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Very few meetings   </a:t>
            </a:r>
          </a:p>
          <a:p>
            <a:pPr marL="1828800" lvl="3" indent="-457200">
              <a:buFont typeface="Wingdings" pitchFamily="2" charset="2"/>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only the AGM for Clubs</a:t>
            </a:r>
          </a:p>
          <a:p>
            <a:pPr marL="1828800" lvl="3" indent="-457200">
              <a:buFont typeface="Wingdings" pitchFamily="2" charset="2"/>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(not that many) Zoom meetings for the League</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  AGM attendance not obligatory</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  No “in season” fines</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  Unwillingness to condone (really) poor on-field behaviour</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  Very limited number of “League diktaks” </a:t>
            </a:r>
          </a:p>
        </p:txBody>
      </p:sp>
    </p:spTree>
    <p:extLst>
      <p:ext uri="{BB962C8B-B14F-4D97-AF65-F5344CB8AC3E}">
        <p14:creationId xmlns:p14="http://schemas.microsoft.com/office/powerpoint/2010/main" val="8994682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5AA56-6476-1FF1-D723-B4CE6387DAAA}"/>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1AD931E8-7E66-8CE8-1175-15A5AC03DD41}"/>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4B57BF5F-3099-0C94-9DC9-D68473DC060B}"/>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32774DCA-BFAD-8E21-D405-9B76F4F79025}"/>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008DE163-BC73-A8AF-FA1C-3198266A41A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3F758455-B9BB-A893-0985-1C47A1017573}"/>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4FDBF360-CF5F-0B34-377B-F41804F01725}"/>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a:t>
            </a:r>
          </a:p>
        </p:txBody>
      </p:sp>
      <p:sp>
        <p:nvSpPr>
          <p:cNvPr id="3" name="TextBox 2">
            <a:extLst>
              <a:ext uri="{FF2B5EF4-FFF2-40B4-BE49-F238E27FC236}">
                <a16:creationId xmlns:a16="http://schemas.microsoft.com/office/drawing/2014/main" id="{21031615-B8D6-AD21-3392-E0E8C33F2F53}"/>
              </a:ext>
            </a:extLst>
          </p:cNvPr>
          <p:cNvSpPr txBox="1"/>
          <p:nvPr/>
        </p:nvSpPr>
        <p:spPr>
          <a:xfrm>
            <a:off x="693683" y="1166648"/>
            <a:ext cx="9915702" cy="3170099"/>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b)   LOW ADMINISTRATION … </a:t>
            </a:r>
            <a:r>
              <a:rPr lang="en-US" sz="2400" dirty="0">
                <a:latin typeface="Calibri" panose="020F0502020204030204" pitchFamily="34" charset="0"/>
                <a:cs typeface="Calibri" panose="020F0502020204030204" pitchFamily="34" charset="0"/>
              </a:rPr>
              <a:t>examples are:</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Most of the Low Governance examples result in reduced admin for both Clubs and the League itself  </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No formal “application to join” process</a:t>
            </a:r>
          </a:p>
          <a:p>
            <a:pPr marL="1257300" lvl="2" indent="-342900">
              <a:buFont typeface="Arial" panose="020B0604020202020204" pitchFamily="34" charset="0"/>
              <a:buChar char="•"/>
            </a:pPr>
            <a:r>
              <a:rPr lang="en-US" sz="2400" dirty="0">
                <a:solidFill>
                  <a:schemeClr val="tx2">
                    <a:lumMod val="75000"/>
                    <a:lumOff val="25000"/>
                  </a:schemeClr>
                </a:solidFill>
                <a:latin typeface="Calibri" panose="020F0502020204030204" pitchFamily="34" charset="0"/>
                <a:cs typeface="Calibri" panose="020F0502020204030204" pitchFamily="34" charset="0"/>
              </a:rPr>
              <a:t>Divisional Admins empowered to administer their Divisions as they see fit</a:t>
            </a:r>
          </a:p>
          <a:p>
            <a:pPr marL="1257300" lvl="2" indent="-342900">
              <a:buFont typeface="Arial" panose="020B0604020202020204" pitchFamily="34" charset="0"/>
              <a:buChar char="•"/>
            </a:pPr>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pPr lvl="2"/>
            <a:endParaRPr lang="en-US" sz="2400"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72311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02F29-35A0-2737-5FC3-FCB12093992B}"/>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FED465AF-A9FB-1217-D8C4-AE0DBC285832}"/>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C4BC1892-6AEF-8F45-7934-D2B965CE20AC}"/>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F8D56890-BCCD-429F-EAEE-AC938817C142}"/>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B137D4CD-C73A-7A0B-B0B9-DA28532005E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371FED22-7561-5BE3-416A-547A3A3D4B7E}"/>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89F9BDE6-92B7-FF95-BE89-B9701974FBFA}"/>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MANAGING THE LEAGUE</a:t>
            </a:r>
          </a:p>
        </p:txBody>
      </p:sp>
      <p:sp>
        <p:nvSpPr>
          <p:cNvPr id="3" name="TextBox 2">
            <a:extLst>
              <a:ext uri="{FF2B5EF4-FFF2-40B4-BE49-F238E27FC236}">
                <a16:creationId xmlns:a16="http://schemas.microsoft.com/office/drawing/2014/main" id="{9F33D389-F644-D38F-79B2-D253F19F78F3}"/>
              </a:ext>
            </a:extLst>
          </p:cNvPr>
          <p:cNvSpPr txBox="1"/>
          <p:nvPr/>
        </p:nvSpPr>
        <p:spPr>
          <a:xfrm>
            <a:off x="693683" y="1166648"/>
            <a:ext cx="9915702" cy="3046988"/>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c)   INCLUSIVE … </a:t>
            </a:r>
            <a:r>
              <a:rPr lang="en-US" sz="2400" dirty="0">
                <a:latin typeface="Calibri" panose="020F0502020204030204" pitchFamily="34" charset="0"/>
                <a:cs typeface="Calibri" panose="020F0502020204030204" pitchFamily="34" charset="0"/>
              </a:rPr>
              <a:t>examples are:</a:t>
            </a:r>
          </a:p>
          <a:p>
            <a:endParaRPr lang="en-US" sz="3200" dirty="0">
              <a:solidFill>
                <a:schemeClr val="tx2">
                  <a:lumMod val="75000"/>
                  <a:lumOff val="25000"/>
                </a:schemeClr>
              </a:solidFill>
              <a:latin typeface="Calibri" panose="020F0502020204030204" pitchFamily="34" charset="0"/>
              <a:cs typeface="Calibri" panose="020F0502020204030204" pitchFamily="34" charset="0"/>
            </a:endParaRPr>
          </a:p>
          <a:p>
            <a:r>
              <a:rPr lang="en-US" sz="3200" dirty="0">
                <a:solidFill>
                  <a:schemeClr val="tx2">
                    <a:lumMod val="75000"/>
                    <a:lumOff val="25000"/>
                  </a:schemeClr>
                </a:solidFill>
                <a:latin typeface="Calibri" panose="020F0502020204030204" pitchFamily="34" charset="0"/>
                <a:cs typeface="Calibri" panose="020F0502020204030204" pitchFamily="34" charset="0"/>
              </a:rPr>
              <a:t>	</a:t>
            </a:r>
            <a:r>
              <a:rPr lang="en-US" sz="2400" dirty="0">
                <a:solidFill>
                  <a:schemeClr val="tx2">
                    <a:lumMod val="75000"/>
                    <a:lumOff val="25000"/>
                  </a:schemeClr>
                </a:solidFill>
                <a:latin typeface="Calibri" panose="020F0502020204030204" pitchFamily="34" charset="0"/>
                <a:cs typeface="Calibri" panose="020F0502020204030204" pitchFamily="34" charset="0"/>
              </a:rPr>
              <a:t>A wide area in which the League operates (growing in a minor way 	most years)</a:t>
            </a:r>
          </a:p>
          <a:p>
            <a:r>
              <a:rPr lang="en-US" sz="2400" dirty="0">
                <a:solidFill>
                  <a:schemeClr val="tx2">
                    <a:lumMod val="75000"/>
                    <a:lumOff val="25000"/>
                  </a:schemeClr>
                </a:solidFill>
                <a:latin typeface="Calibri" panose="020F0502020204030204" pitchFamily="34" charset="0"/>
                <a:cs typeface="Calibri" panose="020F0502020204030204" pitchFamily="34" charset="0"/>
              </a:rPr>
              <a:t>	</a:t>
            </a:r>
          </a:p>
          <a:p>
            <a:r>
              <a:rPr lang="en-US" sz="2400" dirty="0">
                <a:solidFill>
                  <a:schemeClr val="tx2">
                    <a:lumMod val="75000"/>
                    <a:lumOff val="25000"/>
                  </a:schemeClr>
                </a:solidFill>
                <a:latin typeface="Calibri" panose="020F0502020204030204" pitchFamily="34" charset="0"/>
                <a:cs typeface="Calibri" panose="020F0502020204030204" pitchFamily="34" charset="0"/>
              </a:rPr>
              <a:t>	New applicants are taken on face value</a:t>
            </a:r>
          </a:p>
          <a:p>
            <a:r>
              <a:rPr lang="en-US" sz="2400" dirty="0">
                <a:solidFill>
                  <a:schemeClr val="tx2">
                    <a:lumMod val="75000"/>
                    <a:lumOff val="25000"/>
                  </a:schemeClr>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9031698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1DC31-AEB0-184A-EED2-65444DEC0219}"/>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DF5519E4-D71C-E6D8-36F4-D1E246D4A00F}"/>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6A503C50-8C18-D527-E5F6-59B907D786DA}"/>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F9F8B460-A42D-F977-D8EE-08E2CC580AED}"/>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0426D45E-9AFB-2AD8-D06B-B7BD734AB77B}"/>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2B6C56B4-511F-805B-7FC4-7421957A4B9A}"/>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CC316936-5A3C-BF50-1217-578EB285F460}"/>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FCCE574D-90E4-E9A0-E018-4D5197A9F9E6}"/>
              </a:ext>
            </a:extLst>
          </p:cNvPr>
          <p:cNvSpPr txBox="1"/>
          <p:nvPr/>
        </p:nvSpPr>
        <p:spPr>
          <a:xfrm>
            <a:off x="600479"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2481240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F6207-582E-113B-7AA7-E9D33DA348FC}"/>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D4C2A258-EC84-8579-CBF9-9E89FCD98E65}"/>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D0EE53E6-0FE7-956E-6FEB-6F3D9F036CA4}"/>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B20378E7-8540-0FD6-EE3A-BC4E484D33A1}"/>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B2DEC71-9B42-773F-7E94-645102EDDB1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B0364467-0A87-1815-8F10-77D4E1B40B6C}"/>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13" name="TextBox 12">
            <a:extLst>
              <a:ext uri="{FF2B5EF4-FFF2-40B4-BE49-F238E27FC236}">
                <a16:creationId xmlns:a16="http://schemas.microsoft.com/office/drawing/2014/main" id="{08ED1C18-84F0-EF4C-18A6-6E6EBEEC0722}"/>
              </a:ext>
            </a:extLst>
          </p:cNvPr>
          <p:cNvSpPr txBox="1"/>
          <p:nvPr/>
        </p:nvSpPr>
        <p:spPr>
          <a:xfrm>
            <a:off x="2004927" y="1456290"/>
            <a:ext cx="7888848" cy="3046988"/>
          </a:xfrm>
          <a:prstGeom prst="rect">
            <a:avLst/>
          </a:prstGeom>
          <a:noFill/>
        </p:spPr>
        <p:txBody>
          <a:bodyPr wrap="square">
            <a:spAutoFit/>
          </a:bodyPr>
          <a:lstStyle/>
          <a:p>
            <a:pPr marL="0" indent="0" algn="ctr">
              <a:buNone/>
            </a:pPr>
            <a:r>
              <a:rPr lang="en-US" sz="4800" dirty="0">
                <a:solidFill>
                  <a:schemeClr val="tx2">
                    <a:lumMod val="90000"/>
                    <a:lumOff val="10000"/>
                  </a:schemeClr>
                </a:solidFill>
                <a:latin typeface="Calibri" panose="020F0502020204030204" pitchFamily="34" charset="0"/>
                <a:cs typeface="Calibri" panose="020F0502020204030204" pitchFamily="34" charset="0"/>
              </a:rPr>
              <a:t>9. Date for the end of the Playing Season</a:t>
            </a:r>
          </a:p>
          <a:p>
            <a:pPr marL="0" indent="0" algn="ctr">
              <a:buNone/>
            </a:pPr>
            <a:endParaRPr lang="en-US" sz="4800" dirty="0">
              <a:solidFill>
                <a:schemeClr val="tx2">
                  <a:lumMod val="90000"/>
                  <a:lumOff val="10000"/>
                </a:schemeClr>
              </a:solidFill>
              <a:latin typeface="Calibri" panose="020F0502020204030204" pitchFamily="34" charset="0"/>
              <a:cs typeface="Calibri" panose="020F0502020204030204" pitchFamily="34" charset="0"/>
            </a:endParaRPr>
          </a:p>
          <a:p>
            <a:pPr marL="0" indent="0" algn="ctr">
              <a:buNone/>
            </a:pPr>
            <a:r>
              <a:rPr lang="en-US" sz="4800" b="1" dirty="0">
                <a:solidFill>
                  <a:srgbClr val="C00000"/>
                </a:solidFill>
                <a:latin typeface="Calibri" panose="020F0502020204030204" pitchFamily="34" charset="0"/>
                <a:cs typeface="Calibri" panose="020F0502020204030204" pitchFamily="34" charset="0"/>
              </a:rPr>
              <a:t>31</a:t>
            </a:r>
            <a:r>
              <a:rPr lang="en-US" sz="4800" b="1" baseline="30000" dirty="0">
                <a:solidFill>
                  <a:srgbClr val="C00000"/>
                </a:solidFill>
                <a:latin typeface="Calibri" panose="020F0502020204030204" pitchFamily="34" charset="0"/>
                <a:cs typeface="Calibri" panose="020F0502020204030204" pitchFamily="34" charset="0"/>
              </a:rPr>
              <a:t>st</a:t>
            </a:r>
            <a:r>
              <a:rPr lang="en-US" sz="4800" b="1" dirty="0">
                <a:solidFill>
                  <a:srgbClr val="C00000"/>
                </a:solidFill>
                <a:latin typeface="Calibri" panose="020F0502020204030204" pitchFamily="34" charset="0"/>
                <a:cs typeface="Calibri" panose="020F0502020204030204" pitchFamily="34" charset="0"/>
              </a:rPr>
              <a:t> May, 2027</a:t>
            </a:r>
          </a:p>
        </p:txBody>
      </p:sp>
    </p:spTree>
    <p:extLst>
      <p:ext uri="{BB962C8B-B14F-4D97-AF65-F5344CB8AC3E}">
        <p14:creationId xmlns:p14="http://schemas.microsoft.com/office/powerpoint/2010/main" val="42678821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73758-9A3A-E146-D481-292EB094205C}"/>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99EAB215-22F2-317F-5F2B-FAA866664D73}"/>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C79199C9-DCD2-87D3-BEBD-74621ECF00F1}"/>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820E309F-327D-B744-2CA4-4F68E045AF16}"/>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F13FD9AC-CE08-99A3-49BF-A10A0D455F82}"/>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106EF988-E8D1-26BC-2A68-341F575EBE40}"/>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F35C3136-504F-24AC-9E84-5223C32B6B90}"/>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DF39FBFE-AC9C-8854-EC1A-2B2BC3619CA4}"/>
              </a:ext>
            </a:extLst>
          </p:cNvPr>
          <p:cNvSpPr txBox="1"/>
          <p:nvPr/>
        </p:nvSpPr>
        <p:spPr>
          <a:xfrm>
            <a:off x="600479"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Any Other Business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Questions</a:t>
            </a:r>
          </a:p>
        </p:txBody>
      </p:sp>
    </p:spTree>
    <p:extLst>
      <p:ext uri="{BB962C8B-B14F-4D97-AF65-F5344CB8AC3E}">
        <p14:creationId xmlns:p14="http://schemas.microsoft.com/office/powerpoint/2010/main" val="2070586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4C745-1638-52A5-F6C4-DE5747EBDF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2AFB3D4-D2EE-76EA-F401-0864BFE6A867}"/>
              </a:ext>
            </a:extLst>
          </p:cNvPr>
          <p:cNvPicPr>
            <a:picLocks noChangeAspect="1"/>
          </p:cNvPicPr>
          <p:nvPr/>
        </p:nvPicPr>
        <p:blipFill>
          <a:blip r:embed="rId2"/>
          <a:stretch>
            <a:fillRect/>
          </a:stretch>
        </p:blipFill>
        <p:spPr>
          <a:xfrm>
            <a:off x="2852853" y="0"/>
            <a:ext cx="6486293" cy="6858000"/>
          </a:xfrm>
          <a:prstGeom prst="rect">
            <a:avLst/>
          </a:prstGeom>
        </p:spPr>
      </p:pic>
    </p:spTree>
    <p:extLst>
      <p:ext uri="{BB962C8B-B14F-4D97-AF65-F5344CB8AC3E}">
        <p14:creationId xmlns:p14="http://schemas.microsoft.com/office/powerpoint/2010/main" val="1252760214"/>
      </p:ext>
    </p:extLst>
  </p:cSld>
  <p:clrMapOvr>
    <a:masterClrMapping/>
  </p:clrMapOvr>
  <mc:AlternateContent xmlns:mc="http://schemas.openxmlformats.org/markup-compatibility/2006" xmlns:p14="http://schemas.microsoft.com/office/powerpoint/2010/main">
    <mc:Choice Requires="p14">
      <p:transition spd="slow" p14:dur="15000" advClick="0" advTm="15000">
        <p14:reveal dir="r"/>
      </p:transition>
    </mc:Choice>
    <mc:Fallback xmlns="">
      <p:transition spd="slow" advClick="0" advTm="1500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68CA2-1509-7999-23AD-B319F2968C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3A79921-6BCE-826F-2296-AFC0FA278ED7}"/>
              </a:ext>
            </a:extLst>
          </p:cNvPr>
          <p:cNvPicPr>
            <a:picLocks noChangeAspect="1"/>
          </p:cNvPicPr>
          <p:nvPr/>
        </p:nvPicPr>
        <p:blipFill>
          <a:blip r:embed="rId2"/>
          <a:stretch>
            <a:fillRect/>
          </a:stretch>
        </p:blipFill>
        <p:spPr>
          <a:xfrm>
            <a:off x="1262062" y="71437"/>
            <a:ext cx="9667875" cy="6715125"/>
          </a:xfrm>
          <a:prstGeom prst="rect">
            <a:avLst/>
          </a:prstGeom>
        </p:spPr>
      </p:pic>
    </p:spTree>
    <p:extLst>
      <p:ext uri="{BB962C8B-B14F-4D97-AF65-F5344CB8AC3E}">
        <p14:creationId xmlns:p14="http://schemas.microsoft.com/office/powerpoint/2010/main" val="628065890"/>
      </p:ext>
    </p:extLst>
  </p:cSld>
  <p:clrMapOvr>
    <a:masterClrMapping/>
  </p:clrMapOvr>
  <mc:AlternateContent xmlns:mc="http://schemas.openxmlformats.org/markup-compatibility/2006" xmlns:p14="http://schemas.microsoft.com/office/powerpoint/2010/main">
    <mc:Choice Requires="p14">
      <p:transition spd="slow" p14:dur="15000" advClick="0" advTm="15000">
        <p14:reveal dir="r"/>
      </p:transition>
    </mc:Choice>
    <mc:Fallback xmlns="">
      <p:transition spd="slow" advClick="0" advTm="1500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25481-8E21-2CA1-BD9C-E032D79AF8FA}"/>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7CBD1F04-E507-890B-15B2-606853904CC4}"/>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6BFC43AB-707A-2295-875E-8A412CDBDF3F}"/>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59868270-5FD1-9DCB-F07E-C63E28961F9B}"/>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EA811DBA-6209-2E60-E3EE-FF1E14A003D1}"/>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96206A67-8248-C0C0-3AE4-E54BC2AF4271}"/>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D1580C4A-F0E6-D90A-6C33-884D6FC241A2}"/>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REFEREE SCHEME	</a:t>
            </a:r>
          </a:p>
        </p:txBody>
      </p:sp>
      <p:sp>
        <p:nvSpPr>
          <p:cNvPr id="3" name="TextBox 2">
            <a:extLst>
              <a:ext uri="{FF2B5EF4-FFF2-40B4-BE49-F238E27FC236}">
                <a16:creationId xmlns:a16="http://schemas.microsoft.com/office/drawing/2014/main" id="{8D0420E9-5A98-398D-EFAE-B9E1FC0896BF}"/>
              </a:ext>
            </a:extLst>
          </p:cNvPr>
          <p:cNvSpPr txBox="1"/>
          <p:nvPr/>
        </p:nvSpPr>
        <p:spPr>
          <a:xfrm>
            <a:off x="600479" y="967553"/>
            <a:ext cx="10226566" cy="2677656"/>
          </a:xfrm>
          <a:prstGeom prst="rect">
            <a:avLst/>
          </a:prstGeom>
          <a:noFill/>
        </p:spPr>
        <p:txBody>
          <a:bodyPr wrap="square" rtlCol="0">
            <a:spAutoFit/>
          </a:bodyPr>
          <a:lstStyle/>
          <a:p>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The League is happy to provide support to players within the League who wish to train as Referees.</a:t>
            </a:r>
          </a:p>
          <a:p>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If any of your players is looking to make the switch from playing (or alongside playing), please get them to email our Referees Secretary (David Ng) on </a:t>
            </a:r>
            <a:r>
              <a:rPr lang="en-US" sz="2400" dirty="0">
                <a:solidFill>
                  <a:schemeClr val="tx2">
                    <a:lumMod val="75000"/>
                    <a:lumOff val="25000"/>
                  </a:schemeClr>
                </a:solidFill>
                <a:latin typeface="Calibri" panose="020F0502020204030204" pitchFamily="34" charset="0"/>
                <a:cs typeface="Calibri" panose="020F0502020204030204" pitchFamily="34" charset="0"/>
                <a:hlinkClick r:id="rId4"/>
              </a:rPr>
              <a:t>daveng888@gmail.com</a:t>
            </a:r>
            <a:r>
              <a:rPr lang="en-US" sz="2400" dirty="0">
                <a:solidFill>
                  <a:schemeClr val="tx2">
                    <a:lumMod val="75000"/>
                    <a:lumOff val="25000"/>
                  </a:schemeClr>
                </a:solidFill>
                <a:latin typeface="Calibri" panose="020F0502020204030204" pitchFamily="34" charset="0"/>
                <a:cs typeface="Calibri" panose="020F0502020204030204" pitchFamily="34" charset="0"/>
              </a:rPr>
              <a:t> and he will happily share more details!</a:t>
            </a:r>
          </a:p>
        </p:txBody>
      </p:sp>
    </p:spTree>
    <p:extLst>
      <p:ext uri="{BB962C8B-B14F-4D97-AF65-F5344CB8AC3E}">
        <p14:creationId xmlns:p14="http://schemas.microsoft.com/office/powerpoint/2010/main" val="17084588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A41AD-74AD-9059-2151-242F6E69CCDF}"/>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66F4C2F7-3DE7-EB0F-5550-73E8A7FD8BC7}"/>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4AC4BA46-DFB9-2AD7-D518-7F776ECC40E4}"/>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706F1642-5B83-295F-B9E1-F1147949B251}"/>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52D68DC5-E6F8-AB78-FCDB-99840B4F8E94}"/>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3E080D86-1862-3D45-5949-DFDE3FE84CD0}"/>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54BF7454-06C0-AD57-8F82-5F4029DFB129}"/>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WARRINGTON VETERANS LEAGUE	</a:t>
            </a:r>
          </a:p>
        </p:txBody>
      </p:sp>
      <p:sp>
        <p:nvSpPr>
          <p:cNvPr id="3" name="TextBox 2">
            <a:extLst>
              <a:ext uri="{FF2B5EF4-FFF2-40B4-BE49-F238E27FC236}">
                <a16:creationId xmlns:a16="http://schemas.microsoft.com/office/drawing/2014/main" id="{BD8CA98F-726B-910F-003A-686E31EBD9E9}"/>
              </a:ext>
            </a:extLst>
          </p:cNvPr>
          <p:cNvSpPr txBox="1"/>
          <p:nvPr/>
        </p:nvSpPr>
        <p:spPr>
          <a:xfrm>
            <a:off x="600479" y="967553"/>
            <a:ext cx="10226566" cy="2308324"/>
          </a:xfrm>
          <a:prstGeom prst="rect">
            <a:avLst/>
          </a:prstGeom>
          <a:noFill/>
        </p:spPr>
        <p:txBody>
          <a:bodyPr wrap="square" rtlCol="0">
            <a:spAutoFit/>
          </a:bodyPr>
          <a:lstStyle/>
          <a:p>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This has commenced this season and it is likely that there will be some impact on our League over the next few seasons.</a:t>
            </a:r>
          </a:p>
          <a:p>
            <a:endParaRPr lang="en-US" sz="2400" dirty="0">
              <a:solidFill>
                <a:schemeClr val="tx2">
                  <a:lumMod val="75000"/>
                  <a:lumOff val="25000"/>
                </a:schemeClr>
              </a:solidFill>
              <a:latin typeface="Calibri" panose="020F0502020204030204" pitchFamily="34" charset="0"/>
              <a:cs typeface="Calibri" panose="020F0502020204030204" pitchFamily="34" charset="0"/>
            </a:endParaRPr>
          </a:p>
          <a:p>
            <a:r>
              <a:rPr lang="en-US" sz="2400" dirty="0">
                <a:solidFill>
                  <a:schemeClr val="tx2">
                    <a:lumMod val="75000"/>
                    <a:lumOff val="25000"/>
                  </a:schemeClr>
                </a:solidFill>
                <a:latin typeface="Calibri" panose="020F0502020204030204" pitchFamily="34" charset="0"/>
                <a:cs typeface="Calibri" panose="020F0502020204030204" pitchFamily="34" charset="0"/>
              </a:rPr>
              <a:t>We welcome the arrival of more Veterans Leagues (along with Bolton, Tameside and some Leagues in Liverpool)</a:t>
            </a:r>
          </a:p>
        </p:txBody>
      </p:sp>
    </p:spTree>
    <p:extLst>
      <p:ext uri="{BB962C8B-B14F-4D97-AF65-F5344CB8AC3E}">
        <p14:creationId xmlns:p14="http://schemas.microsoft.com/office/powerpoint/2010/main" val="34845206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D5ED6-F832-3D3F-09D2-197341EDCCA4}"/>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36C03CD1-3028-CA87-081E-709313E5A181}"/>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36108D77-FCFF-4C3E-0FF2-44AB8C61988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EDB1878F-B261-BC03-54A2-5B851C5F7FBB}"/>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DBFF95FB-606D-55DA-1686-626B1A3F64E2}"/>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5900FD00-349A-0792-4861-54B4CE294FFE}"/>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DB6341BD-7092-8D49-8CF7-71C417789639}"/>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WYTHENSHAWE FC	</a:t>
            </a:r>
          </a:p>
        </p:txBody>
      </p:sp>
      <p:sp>
        <p:nvSpPr>
          <p:cNvPr id="3" name="TextBox 2">
            <a:extLst>
              <a:ext uri="{FF2B5EF4-FFF2-40B4-BE49-F238E27FC236}">
                <a16:creationId xmlns:a16="http://schemas.microsoft.com/office/drawing/2014/main" id="{2E808AF2-2982-E596-3556-6977B3DE575F}"/>
              </a:ext>
            </a:extLst>
          </p:cNvPr>
          <p:cNvSpPr txBox="1"/>
          <p:nvPr/>
        </p:nvSpPr>
        <p:spPr>
          <a:xfrm>
            <a:off x="728298" y="891488"/>
            <a:ext cx="10226566" cy="4893647"/>
          </a:xfrm>
          <a:prstGeom prst="rect">
            <a:avLst/>
          </a:prstGeom>
          <a:noFill/>
        </p:spPr>
        <p:txBody>
          <a:bodyPr wrap="square" rtlCol="0">
            <a:spAutoFit/>
          </a:bodyPr>
          <a:lstStyle/>
          <a:p>
            <a:r>
              <a:rPr lang="en-US" sz="2400" dirty="0">
                <a:solidFill>
                  <a:schemeClr val="tx2">
                    <a:lumMod val="75000"/>
                    <a:lumOff val="25000"/>
                  </a:schemeClr>
                </a:solidFill>
                <a:latin typeface="Calibri" panose="020F0502020204030204" pitchFamily="34" charset="0"/>
                <a:cs typeface="Calibri" panose="020F0502020204030204" pitchFamily="34" charset="0"/>
              </a:rPr>
              <a:t>Wythenshawe FC have certainly added a sparkle to the League! This will continue next season and there is a documentary project planned.</a:t>
            </a:r>
            <a:endParaRPr lang="en-GB" dirty="0"/>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GB" sz="2400" dirty="0">
                <a:solidFill>
                  <a:schemeClr val="tx2">
                    <a:lumMod val="75000"/>
                    <a:lumOff val="25000"/>
                  </a:schemeClr>
                </a:solidFill>
                <a:latin typeface="Calibri" panose="020F0502020204030204" pitchFamily="34" charset="0"/>
                <a:cs typeface="Calibri" panose="020F0502020204030204" pitchFamily="34" charset="0"/>
              </a:rPr>
              <a:t>The idea is to follow the team through league, cup and wider football moments, with short-form episodes on YouTube and supporting social media content.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GB" sz="2400" dirty="0">
                <a:solidFill>
                  <a:schemeClr val="tx2">
                    <a:lumMod val="75000"/>
                    <a:lumOff val="25000"/>
                  </a:schemeClr>
                </a:solidFill>
                <a:latin typeface="Calibri" panose="020F0502020204030204" pitchFamily="34" charset="0"/>
                <a:cs typeface="Calibri" panose="020F0502020204030204" pitchFamily="34" charset="0"/>
              </a:rPr>
              <a:t>Episodes could be released every two weeks on YouTube. </a:t>
            </a:r>
          </a:p>
          <a:p>
            <a:endParaRPr lang="en-GB" sz="2400" dirty="0">
              <a:solidFill>
                <a:schemeClr val="tx2">
                  <a:lumMod val="75000"/>
                  <a:lumOff val="25000"/>
                </a:schemeClr>
              </a:solidFill>
              <a:latin typeface="Calibri" panose="020F0502020204030204" pitchFamily="34" charset="0"/>
              <a:cs typeface="Calibri" panose="020F0502020204030204" pitchFamily="34" charset="0"/>
            </a:endParaRPr>
          </a:p>
          <a:p>
            <a:r>
              <a:rPr lang="en-GB" sz="2400" dirty="0">
                <a:solidFill>
                  <a:schemeClr val="tx2">
                    <a:lumMod val="75000"/>
                    <a:lumOff val="25000"/>
                  </a:schemeClr>
                </a:solidFill>
                <a:latin typeface="Calibri" panose="020F0502020204030204" pitchFamily="34" charset="0"/>
                <a:cs typeface="Calibri" panose="020F0502020204030204" pitchFamily="34" charset="0"/>
              </a:rPr>
              <a:t>One aim is to show what veterans football represents: team spirit, community, competition, friendship, wellbeing and the importance of still having a place in the game. The  series also seeks to and champion important conversations around men’s mental health, teamwork and the role football can play beyond the pitch.</a:t>
            </a:r>
          </a:p>
        </p:txBody>
      </p:sp>
    </p:spTree>
    <p:extLst>
      <p:ext uri="{BB962C8B-B14F-4D97-AF65-F5344CB8AC3E}">
        <p14:creationId xmlns:p14="http://schemas.microsoft.com/office/powerpoint/2010/main" val="12897573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21240-DDC8-D859-56E7-01019460E6A4}"/>
            </a:ext>
          </a:extLst>
        </p:cNvPr>
        <p:cNvGrpSpPr/>
        <p:nvPr/>
      </p:nvGrpSpPr>
      <p:grpSpPr>
        <a:xfrm>
          <a:off x="0" y="0"/>
          <a:ext cx="0" cy="0"/>
          <a:chOff x="0" y="0"/>
          <a:chExt cx="0" cy="0"/>
        </a:xfrm>
      </p:grpSpPr>
      <p:grpSp>
        <p:nvGrpSpPr>
          <p:cNvPr id="4" name="Graphic 5">
            <a:extLst>
              <a:ext uri="{FF2B5EF4-FFF2-40B4-BE49-F238E27FC236}">
                <a16:creationId xmlns:a16="http://schemas.microsoft.com/office/drawing/2014/main" id="{263AF196-04B5-B7D7-850A-3DD993DD6333}"/>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1BC61BD3-65B8-2393-61DA-9C33BCD84EEA}"/>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0B41BD9B-D36A-2342-5AAC-8DD1AC342625}"/>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086463E3-B002-4995-E7E1-E0FF1BF58EAA}"/>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B037A27-0277-9E70-7321-C6B17D88CA70}"/>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1700E69E-83FE-E67A-5F5A-E2BD09603B87}"/>
              </a:ext>
            </a:extLst>
          </p:cNvPr>
          <p:cNvSpPr txBox="1"/>
          <p:nvPr/>
        </p:nvSpPr>
        <p:spPr>
          <a:xfrm>
            <a:off x="378373" y="378372"/>
            <a:ext cx="11550869" cy="584775"/>
          </a:xfrm>
          <a:prstGeom prst="rect">
            <a:avLst/>
          </a:prstGeom>
          <a:noFill/>
        </p:spPr>
        <p:txBody>
          <a:bodyPr wrap="square" rtlCol="0">
            <a:spAutoFit/>
          </a:bodyPr>
          <a:lstStyle/>
          <a:p>
            <a:pPr algn="ctr"/>
            <a:r>
              <a:rPr lang="en-US" sz="3200" b="1" dirty="0">
                <a:solidFill>
                  <a:schemeClr val="tx2">
                    <a:lumMod val="75000"/>
                    <a:lumOff val="25000"/>
                  </a:schemeClr>
                </a:solidFill>
                <a:latin typeface="Calibri" panose="020F0502020204030204" pitchFamily="34" charset="0"/>
                <a:cs typeface="Calibri" panose="020F0502020204030204" pitchFamily="34" charset="0"/>
              </a:rPr>
              <a:t>AGENDA</a:t>
            </a:r>
          </a:p>
        </p:txBody>
      </p:sp>
      <p:sp>
        <p:nvSpPr>
          <p:cNvPr id="3" name="TextBox 2">
            <a:extLst>
              <a:ext uri="{FF2B5EF4-FFF2-40B4-BE49-F238E27FC236}">
                <a16:creationId xmlns:a16="http://schemas.microsoft.com/office/drawing/2014/main" id="{A599CA9C-B5BB-59E4-EA92-417DE0B43040}"/>
              </a:ext>
            </a:extLst>
          </p:cNvPr>
          <p:cNvSpPr txBox="1"/>
          <p:nvPr/>
        </p:nvSpPr>
        <p:spPr>
          <a:xfrm>
            <a:off x="600479" y="967553"/>
            <a:ext cx="10226566" cy="4154984"/>
          </a:xfrm>
          <a:prstGeom prst="rect">
            <a:avLst/>
          </a:prstGeom>
          <a:noFill/>
        </p:spPr>
        <p:txBody>
          <a:bodyPr wrap="square" rtlCol="0">
            <a:spAutoFit/>
          </a:bodyPr>
          <a:lstStyle/>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Minutes of the 2025 AGM (and 2025 SGM)</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Annual Report / Balance Sheet / Statement of Accounts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Clubs to fill vacancies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Constitution of the Competition for the 2026/27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Election of Competition Officers and Management Committee members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Appointment of auditors/verifiers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Alteration of Rules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beginning  of the Playing Season and kick off times</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Date for the end of the Playing Season</a:t>
            </a:r>
          </a:p>
          <a:p>
            <a:pPr marL="742950" indent="-742950">
              <a:buAutoNum type="arabicPeriod"/>
            </a:pPr>
            <a:r>
              <a:rPr lang="en-US" sz="2400" dirty="0">
                <a:solidFill>
                  <a:schemeClr val="tx2">
                    <a:lumMod val="75000"/>
                    <a:lumOff val="25000"/>
                  </a:schemeClr>
                </a:solidFill>
                <a:latin typeface="Calibri" panose="020F0502020204030204" pitchFamily="34" charset="0"/>
                <a:cs typeface="Calibri" panose="020F0502020204030204" pitchFamily="34" charset="0"/>
              </a:rPr>
              <a:t>Any Other Business</a:t>
            </a:r>
          </a:p>
          <a:p>
            <a:pPr marL="742950" indent="-742950">
              <a:buAutoNum type="arabicPeriod"/>
            </a:pPr>
            <a:r>
              <a:rPr lang="en-US" sz="2400" b="1" dirty="0">
                <a:solidFill>
                  <a:srgbClr val="FF0000"/>
                </a:solidFill>
                <a:latin typeface="Calibri" panose="020F0502020204030204" pitchFamily="34" charset="0"/>
                <a:cs typeface="Calibri" panose="020F0502020204030204" pitchFamily="34" charset="0"/>
              </a:rPr>
              <a:t>Questions</a:t>
            </a:r>
            <a:endParaRPr lang="en-US" sz="2400" dirty="0">
              <a:solidFill>
                <a:schemeClr val="tx2">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40227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13" name="TextBox 12">
            <a:extLst>
              <a:ext uri="{FF2B5EF4-FFF2-40B4-BE49-F238E27FC236}">
                <a16:creationId xmlns:a16="http://schemas.microsoft.com/office/drawing/2014/main" id="{B7EC5864-C86B-4420-5EAB-BA3CB6C45C7A}"/>
              </a:ext>
            </a:extLst>
          </p:cNvPr>
          <p:cNvSpPr txBox="1"/>
          <p:nvPr/>
        </p:nvSpPr>
        <p:spPr>
          <a:xfrm>
            <a:off x="845574" y="1300174"/>
            <a:ext cx="9979741" cy="2616101"/>
          </a:xfrm>
          <a:prstGeom prst="rect">
            <a:avLst/>
          </a:prstGeom>
          <a:noFill/>
        </p:spPr>
        <p:txBody>
          <a:bodyPr wrap="square">
            <a:spAutoFit/>
          </a:bodyPr>
          <a:lstStyle/>
          <a:p>
            <a:pPr marL="0" indent="0" algn="ctr">
              <a:buNone/>
            </a:pPr>
            <a:r>
              <a:rPr lang="en-US" sz="4800" dirty="0">
                <a:solidFill>
                  <a:srgbClr val="FF0000"/>
                </a:solidFill>
                <a:latin typeface="Calibri" panose="020F0502020204030204" pitchFamily="34" charset="0"/>
                <a:cs typeface="Calibri" panose="020F0502020204030204" pitchFamily="34" charset="0"/>
              </a:rPr>
              <a:t>END OF THE AGM</a:t>
            </a:r>
          </a:p>
          <a:p>
            <a:pPr marL="0" indent="0" algn="ctr">
              <a:buNone/>
            </a:pPr>
            <a:endParaRPr lang="en-US" sz="4800" dirty="0">
              <a:solidFill>
                <a:srgbClr val="FF0000"/>
              </a:solidFill>
              <a:latin typeface="Calibri" panose="020F0502020204030204" pitchFamily="34" charset="0"/>
              <a:cs typeface="Calibri" panose="020F0502020204030204" pitchFamily="34" charset="0"/>
            </a:endParaRPr>
          </a:p>
          <a:p>
            <a:pPr marL="0" indent="0" algn="ctr">
              <a:buNone/>
            </a:pPr>
            <a:r>
              <a:rPr lang="en-US" sz="2000" dirty="0">
                <a:solidFill>
                  <a:srgbClr val="FF0000"/>
                </a:solidFill>
                <a:latin typeface="Calibri" panose="020F0502020204030204" pitchFamily="34" charset="0"/>
                <a:cs typeface="Calibri" panose="020F0502020204030204" pitchFamily="34" charset="0"/>
              </a:rPr>
              <a:t>(Phew!)</a:t>
            </a:r>
            <a:endParaRPr lang="en-US" sz="2000" dirty="0">
              <a:solidFill>
                <a:srgbClr val="00B050"/>
              </a:solidFill>
              <a:latin typeface="Calibri" panose="020F0502020204030204" pitchFamily="34" charset="0"/>
              <a:cs typeface="Calibri" panose="020F0502020204030204" pitchFamily="34" charset="0"/>
            </a:endParaRPr>
          </a:p>
          <a:p>
            <a:pPr marL="0" indent="0" algn="ctr">
              <a:buNone/>
            </a:pPr>
            <a:endParaRPr lang="en-US" sz="4800" dirty="0">
              <a:solidFill>
                <a:schemeClr val="tx2">
                  <a:lumMod val="90000"/>
                  <a:lumOff val="1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2237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THIS PRESENTATION</a:t>
            </a:r>
          </a:p>
        </p:txBody>
      </p:sp>
      <p:sp>
        <p:nvSpPr>
          <p:cNvPr id="8" name="TextBox 7">
            <a:extLst>
              <a:ext uri="{FF2B5EF4-FFF2-40B4-BE49-F238E27FC236}">
                <a16:creationId xmlns:a16="http://schemas.microsoft.com/office/drawing/2014/main" id="{E000665C-A3A0-E5E0-1DC1-668450E2F1FC}"/>
              </a:ext>
            </a:extLst>
          </p:cNvPr>
          <p:cNvSpPr txBox="1"/>
          <p:nvPr/>
        </p:nvSpPr>
        <p:spPr>
          <a:xfrm>
            <a:off x="817774" y="1011404"/>
            <a:ext cx="9690538" cy="2708434"/>
          </a:xfrm>
          <a:prstGeom prst="rect">
            <a:avLst/>
          </a:prstGeom>
          <a:noFill/>
        </p:spPr>
        <p:txBody>
          <a:bodyPr wrap="square">
            <a:spAutoFit/>
          </a:bodyPr>
          <a:lstStyle/>
          <a:p>
            <a:pPr marL="0" indent="0">
              <a:buNone/>
            </a:pPr>
            <a:r>
              <a:rPr lang="en-US" sz="2000" dirty="0">
                <a:solidFill>
                  <a:srgbClr val="0070C0"/>
                </a:solidFill>
                <a:latin typeface="Calibri" panose="020F0502020204030204" pitchFamily="34" charset="0"/>
                <a:cs typeface="Calibri" panose="020F0502020204030204" pitchFamily="34" charset="0"/>
              </a:rPr>
              <a:t>This Presentation represents a combination of:</a:t>
            </a:r>
          </a:p>
          <a:p>
            <a:pPr marL="0" indent="0">
              <a:buNone/>
            </a:pPr>
            <a:endParaRPr lang="en-US" sz="2000" dirty="0">
              <a:solidFill>
                <a:srgbClr val="0070C0"/>
              </a:solidFill>
              <a:latin typeface="Calibri" panose="020F0502020204030204" pitchFamily="34" charset="0"/>
              <a:cs typeface="Calibri" panose="020F0502020204030204" pitchFamily="34" charset="0"/>
            </a:endParaRPr>
          </a:p>
          <a:p>
            <a:pPr lvl="1"/>
            <a:r>
              <a:rPr lang="en-US" dirty="0">
                <a:solidFill>
                  <a:srgbClr val="0070C0"/>
                </a:solidFill>
                <a:latin typeface="Calibri" panose="020F0502020204030204" pitchFamily="34" charset="0"/>
                <a:cs typeface="Calibri" panose="020F0502020204030204" pitchFamily="34" charset="0"/>
              </a:rPr>
              <a:t>Information delivered at the Cheshire Veterans Football League AGM on 30</a:t>
            </a:r>
            <a:r>
              <a:rPr lang="en-US" baseline="30000" dirty="0">
                <a:solidFill>
                  <a:srgbClr val="0070C0"/>
                </a:solidFill>
                <a:latin typeface="Calibri" panose="020F0502020204030204" pitchFamily="34" charset="0"/>
                <a:cs typeface="Calibri" panose="020F0502020204030204" pitchFamily="34" charset="0"/>
              </a:rPr>
              <a:t>th</a:t>
            </a:r>
            <a:r>
              <a:rPr lang="en-US" dirty="0">
                <a:solidFill>
                  <a:srgbClr val="0070C0"/>
                </a:solidFill>
                <a:latin typeface="Calibri" panose="020F0502020204030204" pitchFamily="34" charset="0"/>
                <a:cs typeface="Calibri" panose="020F0502020204030204" pitchFamily="34" charset="0"/>
              </a:rPr>
              <a:t> June 2025</a:t>
            </a:r>
          </a:p>
          <a:p>
            <a:pPr marL="548640" lvl="2" indent="0">
              <a:buNone/>
            </a:pPr>
            <a:endParaRPr lang="en-US" dirty="0">
              <a:solidFill>
                <a:srgbClr val="0070C0"/>
              </a:solidFill>
              <a:latin typeface="Calibri" panose="020F0502020204030204" pitchFamily="34" charset="0"/>
              <a:cs typeface="Calibri" panose="020F0502020204030204" pitchFamily="34" charset="0"/>
            </a:endParaRPr>
          </a:p>
          <a:p>
            <a:pPr lvl="1"/>
            <a:r>
              <a:rPr lang="en-US" dirty="0">
                <a:solidFill>
                  <a:srgbClr val="0070C0"/>
                </a:solidFill>
                <a:latin typeface="Calibri" panose="020F0502020204030204" pitchFamily="34" charset="0"/>
                <a:cs typeface="Calibri" panose="020F0502020204030204" pitchFamily="34" charset="0"/>
              </a:rPr>
              <a:t>Information mentioned verbally during the presentation that had an impact of the contents </a:t>
            </a:r>
          </a:p>
          <a:p>
            <a:pPr lvl="1"/>
            <a:endParaRPr lang="en-US" dirty="0">
              <a:solidFill>
                <a:srgbClr val="0070C0"/>
              </a:solidFill>
              <a:latin typeface="Calibri" panose="020F0502020204030204" pitchFamily="34" charset="0"/>
              <a:cs typeface="Calibri" panose="020F0502020204030204" pitchFamily="34" charset="0"/>
            </a:endParaRPr>
          </a:p>
          <a:p>
            <a:pPr lvl="1"/>
            <a:r>
              <a:rPr lang="en-US" dirty="0">
                <a:solidFill>
                  <a:srgbClr val="0070C0"/>
                </a:solidFill>
                <a:latin typeface="Calibri" panose="020F0502020204030204" pitchFamily="34" charset="0"/>
                <a:cs typeface="Calibri" panose="020F0502020204030204" pitchFamily="34" charset="0"/>
              </a:rPr>
              <a:t>The actual AGM Minutes are being circulated with this presentation but are quite short!</a:t>
            </a:r>
          </a:p>
          <a:p>
            <a:pPr marL="0" indent="0">
              <a:buNone/>
            </a:pPr>
            <a:endParaRPr lang="en-US" sz="2000" dirty="0">
              <a:solidFill>
                <a:srgbClr val="0070C0"/>
              </a:solidFill>
              <a:latin typeface="Calibri" panose="020F0502020204030204" pitchFamily="34" charset="0"/>
              <a:cs typeface="Calibri" panose="020F0502020204030204" pitchFamily="34" charset="0"/>
            </a:endParaRPr>
          </a:p>
          <a:p>
            <a:pPr marL="0" indent="0">
              <a:buNone/>
            </a:pPr>
            <a:endParaRPr lang="en-US" sz="2000" b="1" dirty="0">
              <a:solidFill>
                <a:srgbClr val="00B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06266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c 5">
            <a:extLst>
              <a:ext uri="{FF2B5EF4-FFF2-40B4-BE49-F238E27FC236}">
                <a16:creationId xmlns:a16="http://schemas.microsoft.com/office/drawing/2014/main" id="{213306E0-4441-01D0-A56E-A562E2153628}"/>
              </a:ext>
            </a:extLst>
          </p:cNvPr>
          <p:cNvGrpSpPr/>
          <p:nvPr/>
        </p:nvGrpSpPr>
        <p:grpSpPr>
          <a:xfrm>
            <a:off x="0" y="5510756"/>
            <a:ext cx="6606586" cy="1347244"/>
            <a:chOff x="0" y="0"/>
            <a:chExt cx="5787643" cy="1484462"/>
          </a:xfrm>
        </p:grpSpPr>
        <p:sp>
          <p:nvSpPr>
            <p:cNvPr id="5" name="Triangle">
              <a:extLst>
                <a:ext uri="{FF2B5EF4-FFF2-40B4-BE49-F238E27FC236}">
                  <a16:creationId xmlns:a16="http://schemas.microsoft.com/office/drawing/2014/main" id="{9ED98D9E-DC99-CAAA-A630-F8E225386502}"/>
                </a:ext>
              </a:extLst>
            </p:cNvPr>
            <p:cNvSpPr/>
            <p:nvPr/>
          </p:nvSpPr>
          <p:spPr>
            <a:xfrm>
              <a:off x="0" y="0"/>
              <a:ext cx="5787643" cy="148446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577"/>
                  </a:lnTo>
                  <a:close/>
                </a:path>
              </a:pathLst>
            </a:custGeom>
            <a:solidFill>
              <a:srgbClr val="281E69"/>
            </a:solidFill>
            <a:ln w="12700" cap="flat">
              <a:noFill/>
              <a:miter lim="400000"/>
            </a:ln>
            <a:effectLst/>
          </p:spPr>
          <p:txBody>
            <a:bodyPr wrap="square" lIns="45719" tIns="45719" rIns="45719" bIns="45719" numCol="1" anchor="ctr">
              <a:noAutofit/>
            </a:bodyPr>
            <a:lstStyle/>
            <a:p>
              <a:endParaRPr sz="1634"/>
            </a:p>
          </p:txBody>
        </p:sp>
        <p:sp>
          <p:nvSpPr>
            <p:cNvPr id="6" name="Text">
              <a:extLst>
                <a:ext uri="{FF2B5EF4-FFF2-40B4-BE49-F238E27FC236}">
                  <a16:creationId xmlns:a16="http://schemas.microsoft.com/office/drawing/2014/main" id="{98DA29FF-34F2-1073-9BC2-DD613A26E328}"/>
                </a:ext>
              </a:extLst>
            </p:cNvPr>
            <p:cNvSpPr txBox="1"/>
            <p:nvPr/>
          </p:nvSpPr>
          <p:spPr>
            <a:xfrm>
              <a:off x="45720" y="529785"/>
              <a:ext cx="5694238" cy="4248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defRPr sz="2100"/>
              </a:lvl1pPr>
            </a:lstStyle>
            <a:p>
              <a:r>
                <a:rPr sz="1906"/>
                <a:t> </a:t>
              </a:r>
            </a:p>
          </p:txBody>
        </p:sp>
      </p:grpSp>
      <p:pic>
        <p:nvPicPr>
          <p:cNvPr id="9" name="Untitled-5.png" descr="Untitled-5.png">
            <a:extLst>
              <a:ext uri="{FF2B5EF4-FFF2-40B4-BE49-F238E27FC236}">
                <a16:creationId xmlns:a16="http://schemas.microsoft.com/office/drawing/2014/main" id="{60231E40-0B1F-F8E4-995F-0591D8F422D8}"/>
              </a:ext>
            </a:extLst>
          </p:cNvPr>
          <p:cNvPicPr>
            <a:picLocks noChangeAspect="1"/>
          </p:cNvPicPr>
          <p:nvPr/>
        </p:nvPicPr>
        <p:blipFill>
          <a:blip r:embed="rId3"/>
          <a:stretch>
            <a:fillRect/>
          </a:stretch>
        </p:blipFill>
        <p:spPr>
          <a:xfrm>
            <a:off x="10214009" y="3966709"/>
            <a:ext cx="1925802" cy="2891291"/>
          </a:xfrm>
          <a:prstGeom prst="rect">
            <a:avLst/>
          </a:prstGeom>
          <a:ln w="12700">
            <a:miter lim="400000"/>
          </a:ln>
        </p:spPr>
      </p:pic>
      <p:sp>
        <p:nvSpPr>
          <p:cNvPr id="10" name="TextBox 9">
            <a:extLst>
              <a:ext uri="{FF2B5EF4-FFF2-40B4-BE49-F238E27FC236}">
                <a16:creationId xmlns:a16="http://schemas.microsoft.com/office/drawing/2014/main" id="{00500D45-A1CA-F0F7-2D94-5C7EC3F48869}"/>
              </a:ext>
            </a:extLst>
          </p:cNvPr>
          <p:cNvSpPr txBox="1"/>
          <p:nvPr/>
        </p:nvSpPr>
        <p:spPr>
          <a:xfrm>
            <a:off x="147570" y="6119074"/>
            <a:ext cx="2511547"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CHESHIRE VETERANS  FOOTBALL LEAGUE</a:t>
            </a:r>
          </a:p>
        </p:txBody>
      </p:sp>
      <p:sp>
        <p:nvSpPr>
          <p:cNvPr id="2" name="TextBox 1">
            <a:extLst>
              <a:ext uri="{FF2B5EF4-FFF2-40B4-BE49-F238E27FC236}">
                <a16:creationId xmlns:a16="http://schemas.microsoft.com/office/drawing/2014/main" id="{AB396C69-545D-D771-237F-1D36FB877D9D}"/>
              </a:ext>
            </a:extLst>
          </p:cNvPr>
          <p:cNvSpPr txBox="1"/>
          <p:nvPr/>
        </p:nvSpPr>
        <p:spPr>
          <a:xfrm>
            <a:off x="378373" y="378372"/>
            <a:ext cx="1155086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FACEBOOK</a:t>
            </a:r>
          </a:p>
        </p:txBody>
      </p:sp>
      <p:sp>
        <p:nvSpPr>
          <p:cNvPr id="8" name="TextBox 7">
            <a:extLst>
              <a:ext uri="{FF2B5EF4-FFF2-40B4-BE49-F238E27FC236}">
                <a16:creationId xmlns:a16="http://schemas.microsoft.com/office/drawing/2014/main" id="{E000665C-A3A0-E5E0-1DC1-668450E2F1FC}"/>
              </a:ext>
            </a:extLst>
          </p:cNvPr>
          <p:cNvSpPr txBox="1"/>
          <p:nvPr/>
        </p:nvSpPr>
        <p:spPr>
          <a:xfrm>
            <a:off x="1093076" y="863330"/>
            <a:ext cx="9690538" cy="3477875"/>
          </a:xfrm>
          <a:prstGeom prst="rect">
            <a:avLst/>
          </a:prstGeom>
          <a:noFill/>
        </p:spPr>
        <p:txBody>
          <a:bodyPr wrap="square">
            <a:spAutoFit/>
          </a:bodyPr>
          <a:lstStyle/>
          <a:p>
            <a:pPr marL="0" indent="0">
              <a:buNone/>
            </a:pPr>
            <a:r>
              <a:rPr lang="en-GB" sz="2000" b="1" dirty="0">
                <a:solidFill>
                  <a:schemeClr val="tx2">
                    <a:lumMod val="75000"/>
                    <a:lumOff val="25000"/>
                  </a:schemeClr>
                </a:solidFill>
                <a:latin typeface="Calibri" panose="020F0502020204030204" pitchFamily="34" charset="0"/>
                <a:cs typeface="Calibri" panose="020F0502020204030204" pitchFamily="34" charset="0"/>
              </a:rPr>
              <a:t>The League’s Facebook page:</a:t>
            </a:r>
          </a:p>
          <a:p>
            <a:pPr marL="800100" lvl="1" indent="-3429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We have 2,150 members (a 35% increase) so 550  people more than the last AGM)!</a:t>
            </a:r>
          </a:p>
          <a:p>
            <a:pPr marL="800100" lvl="1" indent="-3429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The page is proving a great means of sorting out friendly matches and also advertising for new players</a:t>
            </a:r>
          </a:p>
          <a:p>
            <a:pPr marL="0" indent="0">
              <a:buNone/>
            </a:pPr>
            <a:r>
              <a:rPr lang="en-GB" sz="2000" b="1" dirty="0">
                <a:solidFill>
                  <a:schemeClr val="tx2">
                    <a:lumMod val="75000"/>
                    <a:lumOff val="25000"/>
                  </a:schemeClr>
                </a:solidFill>
                <a:latin typeface="Calibri" panose="020F0502020204030204" pitchFamily="34" charset="0"/>
                <a:cs typeface="Calibri" panose="020F0502020204030204" pitchFamily="34" charset="0"/>
              </a:rPr>
              <a:t>We…</a:t>
            </a:r>
          </a:p>
          <a:p>
            <a:pPr marL="800100" lvl="1" indent="-3429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Accept people into the group who have an interest in football (not just trying to sell things to members of this group)  </a:t>
            </a:r>
          </a:p>
          <a:p>
            <a:pPr marL="800100" lvl="1" indent="-3429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Tell commercial people who post offers “all the time” to stop doing so … and block them if needed </a:t>
            </a:r>
          </a:p>
          <a:p>
            <a:pPr marL="800100" lvl="1" indent="-342900">
              <a:buFont typeface="Arial" panose="020B0604020202020204" pitchFamily="34" charset="0"/>
              <a:buChar char="•"/>
            </a:pPr>
            <a:r>
              <a:rPr lang="en-GB" sz="2000" dirty="0">
                <a:solidFill>
                  <a:schemeClr val="tx2">
                    <a:lumMod val="75000"/>
                    <a:lumOff val="25000"/>
                  </a:schemeClr>
                </a:solidFill>
                <a:latin typeface="Calibri" panose="020F0502020204030204" pitchFamily="34" charset="0"/>
                <a:cs typeface="Calibri" panose="020F0502020204030204" pitchFamily="34" charset="0"/>
              </a:rPr>
              <a:t>Need to be clear that we do not necessarily endorse what is being posted – though we do remove (clearly) inappropriate posts as soon as we see them</a:t>
            </a:r>
          </a:p>
        </p:txBody>
      </p:sp>
    </p:spTree>
    <p:extLst>
      <p:ext uri="{BB962C8B-B14F-4D97-AF65-F5344CB8AC3E}">
        <p14:creationId xmlns:p14="http://schemas.microsoft.com/office/powerpoint/2010/main" val="3878999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23956</TotalTime>
  <Words>4193</Words>
  <Application>Microsoft Macintosh PowerPoint</Application>
  <PresentationFormat>Widescreen</PresentationFormat>
  <Paragraphs>845</Paragraphs>
  <Slides>69</Slides>
  <Notes>63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Aptos</vt:lpstr>
      <vt:lpstr>Aptos Display</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Howell Davies</dc:creator>
  <cp:lastModifiedBy>Howell Davies</cp:lastModifiedBy>
  <cp:revision>33</cp:revision>
  <cp:lastPrinted>2026-07-06T14:05:04Z</cp:lastPrinted>
  <dcterms:created xsi:type="dcterms:W3CDTF">2024-06-13T00:15:48Z</dcterms:created>
  <dcterms:modified xsi:type="dcterms:W3CDTF">2026-08-12T16:22:22Z</dcterms:modified>
</cp:coreProperties>
</file>